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2"/>
  </p:sldMasterIdLst>
  <p:notesMasterIdLst>
    <p:notesMasterId r:id="rId71"/>
  </p:notesMasterIdLst>
  <p:handoutMasterIdLst>
    <p:handoutMasterId r:id="rId72"/>
  </p:handoutMasterIdLst>
  <p:sldIdLst>
    <p:sldId id="274" r:id="rId3"/>
    <p:sldId id="276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54" r:id="rId16"/>
    <p:sldId id="420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53" r:id="rId25"/>
    <p:sldId id="430" r:id="rId26"/>
    <p:sldId id="431" r:id="rId27"/>
    <p:sldId id="457" r:id="rId28"/>
    <p:sldId id="435" r:id="rId29"/>
    <p:sldId id="438" r:id="rId30"/>
    <p:sldId id="440" r:id="rId31"/>
    <p:sldId id="442" r:id="rId32"/>
    <p:sldId id="443" r:id="rId33"/>
    <p:sldId id="445" r:id="rId34"/>
    <p:sldId id="446" r:id="rId35"/>
    <p:sldId id="44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473" r:id="rId52"/>
    <p:sldId id="474" r:id="rId53"/>
    <p:sldId id="475" r:id="rId54"/>
    <p:sldId id="476" r:id="rId55"/>
    <p:sldId id="477" r:id="rId56"/>
    <p:sldId id="478" r:id="rId57"/>
    <p:sldId id="479" r:id="rId58"/>
    <p:sldId id="480" r:id="rId59"/>
    <p:sldId id="481" r:id="rId60"/>
    <p:sldId id="482" r:id="rId61"/>
    <p:sldId id="483" r:id="rId62"/>
    <p:sldId id="484" r:id="rId63"/>
    <p:sldId id="485" r:id="rId64"/>
    <p:sldId id="486" r:id="rId65"/>
    <p:sldId id="487" r:id="rId66"/>
    <p:sldId id="490" r:id="rId67"/>
    <p:sldId id="488" r:id="rId68"/>
    <p:sldId id="489" r:id="rId69"/>
    <p:sldId id="405" r:id="rId7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duction" id="{148D4357-E11A-4DE5-81E4-49C6B73B5D81}">
          <p14:sldIdLst>
            <p14:sldId id="274"/>
            <p14:sldId id="276"/>
            <p14:sldId id="408"/>
          </p14:sldIdLst>
        </p14:section>
        <p14:section name="World Wide Web" id="{4C6CD7CE-4C5C-4256-BE95-6EC46516E444}">
          <p14:sldIdLst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Data Formats" id="{11A06554-AC75-4D74-8766-B8E386D18F78}">
          <p14:sldIdLst>
            <p14:sldId id="454"/>
            <p14:sldId id="420"/>
            <p14:sldId id="422"/>
            <p14:sldId id="423"/>
            <p14:sldId id="424"/>
            <p14:sldId id="425"/>
            <p14:sldId id="426"/>
          </p14:sldIdLst>
        </p14:section>
        <p14:section name="The HTTP Protocol" id="{AD65C377-FCE2-4FEA-AE1F-FFA59CEB8BFC}">
          <p14:sldIdLst>
            <p14:sldId id="427"/>
            <p14:sldId id="428"/>
            <p14:sldId id="453"/>
            <p14:sldId id="430"/>
            <p14:sldId id="431"/>
            <p14:sldId id="457"/>
            <p14:sldId id="435"/>
            <p14:sldId id="438"/>
            <p14:sldId id="440"/>
            <p14:sldId id="442"/>
            <p14:sldId id="443"/>
          </p14:sldIdLst>
        </p14:section>
        <p14:section name="AJAX" id="{8E075A05-6044-453E-AD21-B8F41D7A4BB6}">
          <p14:sldIdLst>
            <p14:sldId id="445"/>
            <p14:sldId id="446"/>
          </p14:sldIdLst>
        </p14:section>
        <p14:section name="Web Development Tools" id="{1888D697-2B49-43A6-BDC2-719250E583B8}">
          <p14:sldIdLst>
            <p14:sldId id="447"/>
            <p14:sldId id="458"/>
          </p14:sldIdLst>
        </p14:section>
        <p14:section name="Node.js Overview" id="{103A2185-DC81-4B0F-912C-77E8EFA77D64}">
          <p14:sldIdLst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</p14:sldIdLst>
        </p14:section>
        <p14:section name="Event Loop" id="{85AE24DC-3D60-4A58-897E-C67911F9867C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Modules" id="{BB6144D2-6B9E-43BE-A26C-D73786D2D203}">
          <p14:sldIdLst>
            <p14:sldId id="479"/>
            <p14:sldId id="480"/>
            <p14:sldId id="481"/>
            <p14:sldId id="482"/>
            <p14:sldId id="483"/>
            <p14:sldId id="484"/>
          </p14:sldIdLst>
        </p14:section>
        <p14:section name="Node.js Web Server" id="{E87ACBCB-BA7C-482E-9C48-01AC26A2E8D8}">
          <p14:sldIdLst>
            <p14:sldId id="485"/>
            <p14:sldId id="486"/>
            <p14:sldId id="487"/>
          </p14:sldIdLst>
        </p14:section>
        <p14:section name="Conclusion" id="{10E03AB1-9AA8-4E86-9A64-D741901E50A2}">
          <p14:sldIdLst>
            <p14:sldId id="490"/>
            <p14:sldId id="488"/>
            <p14:sldId id="489"/>
            <p14:sldId id="40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095" autoAdjust="0"/>
  </p:normalViewPr>
  <p:slideViewPr>
    <p:cSldViewPr>
      <p:cViewPr varScale="1">
        <p:scale>
          <a:sx n="69" d="100"/>
          <a:sy n="69" d="100"/>
        </p:scale>
        <p:origin x="-570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1081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3260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3633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584745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0143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9810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76515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163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579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421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327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970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525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655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085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419930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896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709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176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987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xmlns="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341216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558889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7" Type="http://schemas.openxmlformats.org/officeDocument/2006/relationships/hyperlink" Target="https://www.getpostman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addons.mozilla.org/bg/firefox/addon/firebu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hyperlink" Target="https://marketplace.visualstudio.com/items?itemName=dbaeumer.vscode-eslint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marketplace.visualstudio.com/items?itemName=dbaeumer.jshint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code.visualstudio.com/docs/runtimes/nodejs" TargetMode="External"/><Relationship Id="rId9" Type="http://schemas.openxmlformats.org/officeDocument/2006/relationships/hyperlink" Target="https://marketplace.visualstudio.com/items?itemName=chenxsan.vscode-standardj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s://www.liebherr.com/en/deu/start/start-page.html" TargetMode="External"/><Relationship Id="rId26" Type="http://schemas.openxmlformats.org/officeDocument/2006/relationships/hyperlink" Target="https://softuni.bg/courses/" TargetMode="External"/><Relationship Id="rId3" Type="http://schemas.openxmlformats.org/officeDocument/2006/relationships/hyperlink" Target="http://www.infragistics.com/" TargetMode="External"/><Relationship Id="rId21" Type="http://schemas.openxmlformats.org/officeDocument/2006/relationships/image" Target="../media/image57.png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2.png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hyperlink" Target="http://xs-software.com/" TargetMode="External"/><Relationship Id="rId24" Type="http://schemas.openxmlformats.org/officeDocument/2006/relationships/hyperlink" Target="http://smartit.bg/" TargetMode="External"/><Relationship Id="rId5" Type="http://schemas.openxmlformats.org/officeDocument/2006/relationships/hyperlink" Target="http://www.softwaregroup-bg.com/" TargetMode="External"/><Relationship Id="rId15" Type="http://schemas.openxmlformats.org/officeDocument/2006/relationships/hyperlink" Target="https://aeternity.com/" TargetMode="External"/><Relationship Id="rId23" Type="http://schemas.openxmlformats.org/officeDocument/2006/relationships/image" Target="../media/image58.png"/><Relationship Id="rId10" Type="http://schemas.openxmlformats.org/officeDocument/2006/relationships/image" Target="../media/image51.png"/><Relationship Id="rId19" Type="http://schemas.openxmlformats.org/officeDocument/2006/relationships/image" Target="../media/image56.jpeg"/><Relationship Id="rId4" Type="http://schemas.openxmlformats.org/officeDocument/2006/relationships/image" Target="../media/image48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3.png"/><Relationship Id="rId22" Type="http://schemas.openxmlformats.org/officeDocument/2006/relationships/hyperlink" Target="https://www.sbtech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Web Technologies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HTTP, Servers, Clients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18" y="3806198"/>
            <a:ext cx="198240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Express.js 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225661">
            <a:off x="6577112" y="4949709"/>
            <a:ext cx="1151113" cy="11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/>
              <a:t> (URL)</a:t>
            </a:r>
            <a:endParaRPr lang="en-US" sz="3600" dirty="0"/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962021" y="1216803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http://mysite.com:8080/demo/index.php?id=27&amp;lang=en#lectures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36612" y="1688004"/>
            <a:ext cx="1129752" cy="704974"/>
            <a:chOff x="836612" y="1688004"/>
            <a:chExt cx="1129752" cy="704974"/>
          </a:xfrm>
        </p:grpSpPr>
        <p:sp>
          <p:nvSpPr>
            <p:cNvPr id="3" name="Right Brace 2"/>
            <p:cNvSpPr/>
            <p:nvPr/>
          </p:nvSpPr>
          <p:spPr>
            <a:xfrm rot="5400000">
              <a:off x="1287357" y="14420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6612" y="19928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Protocol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60597" y="1688004"/>
            <a:ext cx="1676400" cy="699801"/>
            <a:chOff x="2260597" y="1688004"/>
            <a:chExt cx="1676400" cy="699801"/>
          </a:xfrm>
        </p:grpSpPr>
        <p:sp>
          <p:nvSpPr>
            <p:cNvPr id="9" name="Right Brace 8"/>
            <p:cNvSpPr/>
            <p:nvPr/>
          </p:nvSpPr>
          <p:spPr>
            <a:xfrm rot="5400000">
              <a:off x="2984497" y="9641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04649" y="19876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Host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98923" y="1688004"/>
            <a:ext cx="667008" cy="699800"/>
            <a:chOff x="4098923" y="1688004"/>
            <a:chExt cx="667008" cy="699800"/>
          </a:xfrm>
        </p:grpSpPr>
        <p:sp>
          <p:nvSpPr>
            <p:cNvPr id="11" name="Right Brace 10"/>
            <p:cNvSpPr/>
            <p:nvPr/>
          </p:nvSpPr>
          <p:spPr>
            <a:xfrm rot="5400000">
              <a:off x="4314694" y="14769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9892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Port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13307" y="1688005"/>
            <a:ext cx="2376489" cy="699799"/>
            <a:chOff x="4913307" y="1688005"/>
            <a:chExt cx="2376489" cy="699799"/>
          </a:xfrm>
        </p:grpSpPr>
        <p:sp>
          <p:nvSpPr>
            <p:cNvPr id="13" name="Right Brace 12"/>
            <p:cNvSpPr/>
            <p:nvPr/>
          </p:nvSpPr>
          <p:spPr>
            <a:xfrm rot="5400000">
              <a:off x="5987251" y="6140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7506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Path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42195" y="1688005"/>
            <a:ext cx="2209801" cy="1007575"/>
            <a:chOff x="7442195" y="1688005"/>
            <a:chExt cx="2209801" cy="100757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8432794" y="6974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23197" y="19876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Query String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19642" y="1688003"/>
            <a:ext cx="1529124" cy="693824"/>
            <a:chOff x="9719642" y="1688003"/>
            <a:chExt cx="1529124" cy="693824"/>
          </a:xfrm>
        </p:grpSpPr>
        <p:sp>
          <p:nvSpPr>
            <p:cNvPr id="17" name="Right Brace 16"/>
            <p:cNvSpPr/>
            <p:nvPr/>
          </p:nvSpPr>
          <p:spPr>
            <a:xfrm rot="5400000">
              <a:off x="10375895" y="11165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19642" y="19817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20800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animBg="1"/>
      <p:bldP spid="19" grpId="1" uiExpand="1" animBg="1"/>
      <p:bldP spid="20" grpId="0" uiExpand="1" animBg="1"/>
      <p:bldP spid="20" grpId="1" uiExpand="1" animBg="1"/>
      <p:bldP spid="21" grpId="0" uiExpand="1" animBg="1"/>
      <p:bldP spid="21" grpId="1" uiExpand="1" animBg="1"/>
      <p:bldP spid="22" grpId="0" uiExpand="1" animBg="1"/>
      <p:bldP spid="22" grpId="1" uiExpand="1" animBg="1"/>
      <p:bldP spid="23" grpId="0" uiExpand="1" animBg="1"/>
      <p:bldP spid="23" grpId="1" animBg="1"/>
      <p:bldP spid="24" grpId="0" animBg="1"/>
      <p:bldP spid="47001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are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according RFC 1738: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other characters are </a:t>
            </a:r>
            <a:r>
              <a:rPr lang="en-US" dirty="0">
                <a:solidFill>
                  <a:schemeClr val="accent1"/>
                </a:solidFill>
              </a:rPr>
              <a:t>escaped</a:t>
            </a:r>
            <a:r>
              <a:rPr lang="en-US" dirty="0"/>
              <a:t> with the formula: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has decimal code 32, in </a:t>
            </a:r>
            <a:r>
              <a:rPr lang="en-US" dirty="0">
                <a:solidFill>
                  <a:schemeClr val="accent1"/>
                </a:solidFill>
              </a:rPr>
              <a:t>hex</a:t>
            </a:r>
            <a:r>
              <a:rPr lang="en-US" dirty="0"/>
              <a:t> – 20, so space in URL becomes </a:t>
            </a:r>
            <a:r>
              <a:rPr lang="en-US" dirty="0">
                <a:solidFill>
                  <a:schemeClr val="accent1"/>
                </a:solidFill>
              </a:rPr>
              <a:t>%20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can also be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as "</a:t>
            </a:r>
            <a:r>
              <a:rPr lang="en-US" dirty="0">
                <a:solidFill>
                  <a:schemeClr val="accent1"/>
                </a:solidFill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Encoding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08012" y="1981200"/>
            <a:ext cx="9599611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“... Only alphanumeric [0-9a-zA-Z], the special characters $-_.+!*'() and reserved characters used for their reserved purposes may be used unencoded within an URL.”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1" y="3942212"/>
            <a:ext cx="9599611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 in ISO-Latin character set]</a:t>
            </a:r>
          </a:p>
        </p:txBody>
      </p:sp>
    </p:spTree>
    <p:extLst>
      <p:ext uri="{BB962C8B-B14F-4D97-AF65-F5344CB8AC3E}">
        <p14:creationId xmlns:p14="http://schemas.microsoft.com/office/powerpoint/2010/main" xmlns="" val="152123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2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3800"/>
              </a:spcBef>
            </a:pPr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</a:rPr>
              <a:t>valid</a:t>
            </a:r>
            <a:r>
              <a:rPr lang="en-US" dirty="0"/>
              <a:t> URLs:</a:t>
            </a:r>
          </a:p>
          <a:p>
            <a:pPr>
              <a:spcBef>
                <a:spcPts val="14400"/>
              </a:spcBef>
            </a:pPr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</a:rPr>
              <a:t>invalid</a:t>
            </a:r>
            <a:r>
              <a:rPr lang="en-US" dirty="0"/>
              <a:t> URLs: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832499"/>
            <a:ext cx="9448800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2785818"/>
            <a:ext cx="9448798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http://bg.wikipedia.org:80/wiki/%D0%A2%D0%B5%D0%BB%D0%B5%D1%80%D0%B8%D0%B3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296340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5510528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6264" y="4903434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08012" y="6117621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?q=%D0%B1%D0%B8%D1%80%D0%B0</a:t>
            </a:r>
          </a:p>
        </p:txBody>
      </p:sp>
    </p:spTree>
    <p:extLst>
      <p:ext uri="{BB962C8B-B14F-4D97-AF65-F5344CB8AC3E}">
        <p14:creationId xmlns:p14="http://schemas.microsoft.com/office/powerpoint/2010/main" xmlns="" val="381687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accent1"/>
                </a:solidFill>
              </a:rPr>
              <a:t>physical</a:t>
            </a:r>
            <a:r>
              <a:rPr lang="en-US" dirty="0"/>
              <a:t> servers </a:t>
            </a:r>
            <a:r>
              <a:rPr lang="en-US" dirty="0">
                <a:solidFill>
                  <a:schemeClr val="accent1"/>
                </a:solidFill>
              </a:rPr>
              <a:t>have</a:t>
            </a:r>
            <a:r>
              <a:rPr lang="en-US" dirty="0"/>
              <a:t> hardware</a:t>
            </a:r>
          </a:p>
          <a:p>
            <a:r>
              <a:rPr lang="en-US" dirty="0"/>
              <a:t>Web servers are </a:t>
            </a:r>
            <a:r>
              <a:rPr lang="en-US" dirty="0">
                <a:solidFill>
                  <a:schemeClr val="accent1"/>
                </a:solidFill>
              </a:rPr>
              <a:t>software products </a:t>
            </a:r>
            <a:r>
              <a:rPr lang="en-US" dirty="0"/>
              <a:t>that use the </a:t>
            </a:r>
            <a:r>
              <a:rPr lang="en-US" dirty="0">
                <a:solidFill>
                  <a:schemeClr val="accent1"/>
                </a:solidFill>
              </a:rPr>
              <a:t>operating  system </a:t>
            </a:r>
            <a:r>
              <a:rPr lang="en-US" dirty="0"/>
              <a:t>to handle web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serve</a:t>
            </a:r>
            <a:r>
              <a:rPr lang="en-US" dirty="0"/>
              <a:t> Web content</a:t>
            </a:r>
          </a:p>
          <a:p>
            <a:r>
              <a:rPr lang="en-US" dirty="0"/>
              <a:t>These requests are </a:t>
            </a:r>
            <a:r>
              <a:rPr lang="en-US" dirty="0">
                <a:solidFill>
                  <a:schemeClr val="accent1"/>
                </a:solidFill>
              </a:rPr>
              <a:t>redirected</a:t>
            </a:r>
            <a:r>
              <a:rPr lang="en-US" dirty="0"/>
              <a:t> to other software products (Node.js, ASP.NET, PHP, etc.), </a:t>
            </a:r>
            <a:r>
              <a:rPr lang="en-US" dirty="0">
                <a:solidFill>
                  <a:schemeClr val="accent1"/>
                </a:solidFill>
              </a:rPr>
              <a:t>depending</a:t>
            </a:r>
            <a:r>
              <a:rPr lang="en-US" dirty="0"/>
              <a:t> on the web server settings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Web Servers Do?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68757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287" y="4191000"/>
            <a:ext cx="7924800" cy="820600"/>
          </a:xfrm>
        </p:spPr>
        <p:txBody>
          <a:bodyPr/>
          <a:lstStyle/>
          <a:p>
            <a:r>
              <a:rPr lang="en-US" dirty="0"/>
              <a:t>HTML, XML, JSON, RSS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055812" y="5105400"/>
            <a:ext cx="7924800" cy="1365365"/>
          </a:xfrm>
        </p:spPr>
        <p:txBody>
          <a:bodyPr/>
          <a:lstStyle/>
          <a:p>
            <a:r>
              <a:rPr lang="en-US" dirty="0"/>
              <a:t>Comparing the Common Web Data Formats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2812" y="1304246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92305">
            <a:off x="7409030" y="1848019"/>
            <a:ext cx="1410833" cy="141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693477">
            <a:off x="2280385" y="1719914"/>
            <a:ext cx="1667041" cy="16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611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/>
              <a:t>Notation for </a:t>
            </a:r>
            <a:r>
              <a:rPr lang="en-US" dirty="0">
                <a:solidFill>
                  <a:schemeClr val="accent1"/>
                </a:solidFill>
              </a:rPr>
              <a:t>describing</a:t>
            </a:r>
            <a:r>
              <a:rPr lang="en-US" dirty="0"/>
              <a:t> formatted </a:t>
            </a:r>
            <a:r>
              <a:rPr lang="en-US" dirty="0">
                <a:solidFill>
                  <a:schemeClr val="accent1"/>
                </a:solidFill>
              </a:rPr>
              <a:t>text</a:t>
            </a:r>
            <a:r>
              <a:rPr lang="en-US" dirty="0"/>
              <a:t> with images and hyperlinks</a:t>
            </a:r>
          </a:p>
          <a:p>
            <a:pPr lvl="1"/>
            <a:r>
              <a:rPr lang="en-US" dirty="0"/>
              <a:t>Interpreted and </a:t>
            </a:r>
            <a:r>
              <a:rPr lang="en-US" dirty="0">
                <a:solidFill>
                  <a:schemeClr val="accent1"/>
                </a:solidFill>
              </a:rPr>
              <a:t>displayed</a:t>
            </a:r>
            <a:r>
              <a:rPr lang="en-US" dirty="0"/>
              <a:t> by the Web browsers</a:t>
            </a:r>
          </a:p>
          <a:p>
            <a:r>
              <a:rPr lang="en-US" dirty="0"/>
              <a:t>A Web (HTML) page </a:t>
            </a:r>
            <a:r>
              <a:rPr lang="en-US" dirty="0">
                <a:solidFill>
                  <a:schemeClr val="accent1"/>
                </a:solidFill>
              </a:rPr>
              <a:t>consists</a:t>
            </a:r>
            <a:r>
              <a:rPr lang="en-US" dirty="0"/>
              <a:t> of:</a:t>
            </a:r>
          </a:p>
          <a:p>
            <a:pPr lvl="1"/>
            <a:r>
              <a:rPr lang="en-US" dirty="0"/>
              <a:t>HTML file</a:t>
            </a:r>
          </a:p>
          <a:p>
            <a:pPr lvl="1"/>
            <a:r>
              <a:rPr lang="en-US" dirty="0"/>
              <a:t>CSS stylesheet file (optional)</a:t>
            </a:r>
          </a:p>
          <a:p>
            <a:pPr lvl="1"/>
            <a:r>
              <a:rPr lang="en-US" dirty="0"/>
              <a:t>A bunch of images (optional)</a:t>
            </a:r>
          </a:p>
          <a:p>
            <a:pPr lvl="1"/>
            <a:r>
              <a:rPr lang="en-US" dirty="0"/>
              <a:t>Other resources (optional)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790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– Example</a:t>
            </a:r>
            <a:endParaRPr lang="bg-BG" dirty="0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311135" y="1295400"/>
            <a:ext cx="11469688" cy="4968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&lt;head&gt;&lt;title&gt;HTML Example&lt;/title&gt;&lt;/head&gt;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align="center"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style="background:skyblue"&gt;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64636175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stands for E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tensible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Text-based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Provide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meta-data</a:t>
            </a:r>
            <a:r>
              <a:rPr lang="en-US" dirty="0"/>
              <a:t> in the same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98090" y="3429000"/>
            <a:ext cx="1099264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</p:spTree>
    <p:extLst>
      <p:ext uri="{BB962C8B-B14F-4D97-AF65-F5344CB8AC3E}">
        <p14:creationId xmlns:p14="http://schemas.microsoft.com/office/powerpoint/2010/main" xmlns="" val="977571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(</a:t>
            </a:r>
            <a:r>
              <a:rPr lang="en-US" dirty="0">
                <a:solidFill>
                  <a:schemeClr val="accent1"/>
                </a:solidFill>
              </a:rPr>
              <a:t>J</a:t>
            </a:r>
            <a:r>
              <a:rPr lang="en-US" dirty="0"/>
              <a:t>ava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cript </a:t>
            </a:r>
            <a:r>
              <a:rPr lang="en-US" dirty="0">
                <a:solidFill>
                  <a:schemeClr val="accent1"/>
                </a:solidFill>
              </a:rPr>
              <a:t>O</a:t>
            </a:r>
            <a:r>
              <a:rPr lang="en-US" dirty="0"/>
              <a:t>bject 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en-US" dirty="0"/>
              <a:t>otation)</a:t>
            </a:r>
          </a:p>
          <a:p>
            <a:pPr lvl="1"/>
            <a:r>
              <a:rPr lang="en-US" dirty="0"/>
              <a:t>Standard for </a:t>
            </a:r>
            <a:r>
              <a:rPr lang="en-US" dirty="0">
                <a:solidFill>
                  <a:schemeClr val="accent1"/>
                </a:solidFill>
              </a:rPr>
              <a:t>representing</a:t>
            </a:r>
            <a:r>
              <a:rPr lang="en-US" dirty="0"/>
              <a:t> simple data structures  and associative arrays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Lightweight</a:t>
            </a:r>
            <a:r>
              <a:rPr lang="en-US" dirty="0"/>
              <a:t> text-based open standard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14099" y="3936299"/>
            <a:ext cx="9960626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"lastName": "Smith",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"Stud. Grad 36 Sofia"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17057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RSS (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eally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imple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yndication)</a:t>
            </a:r>
          </a:p>
          <a:p>
            <a:pPr lvl="1"/>
            <a:r>
              <a:rPr lang="en-US" dirty="0"/>
              <a:t>Family of </a:t>
            </a:r>
            <a:r>
              <a:rPr lang="en-US" dirty="0">
                <a:solidFill>
                  <a:schemeClr val="accent1"/>
                </a:solidFill>
              </a:rPr>
              <a:t>Web feed </a:t>
            </a:r>
            <a:r>
              <a:rPr lang="en-US" dirty="0"/>
              <a:t>formats for </a:t>
            </a:r>
            <a:r>
              <a:rPr lang="en-US" dirty="0">
                <a:solidFill>
                  <a:schemeClr val="accent1"/>
                </a:solidFill>
              </a:rPr>
              <a:t>publishing</a:t>
            </a:r>
            <a:r>
              <a:rPr lang="en-US" dirty="0"/>
              <a:t> frequently updated works</a:t>
            </a:r>
          </a:p>
          <a:p>
            <a:pPr lvl="2"/>
            <a:r>
              <a:rPr lang="en-US" dirty="0"/>
              <a:t>E.g. blog entries, news headlines, videos, etc.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accent1"/>
                </a:solidFill>
              </a:rPr>
              <a:t>XML</a:t>
            </a:r>
            <a:r>
              <a:rPr lang="en-US" dirty="0"/>
              <a:t>, with standardized XSD schema</a:t>
            </a:r>
          </a:p>
          <a:p>
            <a:r>
              <a:rPr lang="en-US" dirty="0"/>
              <a:t>RSS documents (feeds) are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 of items</a:t>
            </a:r>
          </a:p>
          <a:p>
            <a:pPr lvl="1"/>
            <a:r>
              <a:rPr lang="en-US" dirty="0"/>
              <a:t>Each containing title, author, publish date, summarized text, and metadata</a:t>
            </a:r>
          </a:p>
          <a:p>
            <a:r>
              <a:rPr lang="en-US" dirty="0"/>
              <a:t>Atom protocol aimed to enhance / replace RSS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8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dirty="0"/>
              <a:t>WWW, URL and HTTP</a:t>
            </a:r>
          </a:p>
          <a:p>
            <a:r>
              <a:rPr lang="en-US" dirty="0"/>
              <a:t>AJAX and Developer Tools</a:t>
            </a:r>
          </a:p>
          <a:p>
            <a:r>
              <a:rPr lang="en-US" dirty="0"/>
              <a:t>Overview of Node.js</a:t>
            </a:r>
          </a:p>
          <a:p>
            <a:r>
              <a:rPr lang="en-US" dirty="0"/>
              <a:t>IDE setup</a:t>
            </a:r>
          </a:p>
          <a:p>
            <a:r>
              <a:rPr lang="en-US" dirty="0"/>
              <a:t>Node Event Loop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Basic Web Server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974211" y="1354975"/>
            <a:ext cx="1845425" cy="184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0758" y="3583564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4747" y="1126737"/>
            <a:ext cx="11506200" cy="5314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 encoding="utf-8" 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&lt;rss version="2.0"&gt;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&lt;title&gt;W3Schools Home Page&lt;/title&gt;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&lt;link&gt;http://www.w3schools.com&lt;/link&gt;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&lt;description&gt;Free web building tutorials&lt;/description&gt;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&lt;title&gt;RSS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&lt;link&gt;http://www.w3schools.com/rss&lt;/link&gt;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RSS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&lt;title&gt;XML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&lt;link&gt;http://www.w3schools.com/xml&lt;/link&gt;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XML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&lt;/rss&gt;</a:t>
            </a:r>
          </a:p>
        </p:txBody>
      </p:sp>
    </p:spTree>
    <p:extLst>
      <p:ext uri="{BB962C8B-B14F-4D97-AF65-F5344CB8AC3E}">
        <p14:creationId xmlns:p14="http://schemas.microsoft.com/office/powerpoint/2010/main" xmlns="" val="323075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HTTP Works?</a:t>
            </a:r>
            <a:endParaRPr lang="bg-BG" dirty="0"/>
          </a:p>
        </p:txBody>
      </p:sp>
      <p:pic>
        <p:nvPicPr>
          <p:cNvPr id="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828800"/>
            <a:ext cx="5486400" cy="283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187663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/>
              <a:t>Client-server protocol for </a:t>
            </a:r>
            <a:r>
              <a:rPr lang="en-US" dirty="0">
                <a:solidFill>
                  <a:schemeClr val="accent1"/>
                </a:solidFill>
              </a:rPr>
              <a:t>transferring</a:t>
            </a:r>
            <a:r>
              <a:rPr lang="en-US" dirty="0"/>
              <a:t> Web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(HTML files, images, styles, etc.)</a:t>
            </a:r>
          </a:p>
          <a:p>
            <a:r>
              <a:rPr lang="en-US" dirty="0"/>
              <a:t>Important properties of HTTP</a:t>
            </a:r>
          </a:p>
          <a:p>
            <a:pPr lvl="1"/>
            <a:r>
              <a:rPr lang="en-US" dirty="0"/>
              <a:t>Request-response model</a:t>
            </a:r>
          </a:p>
          <a:p>
            <a:pPr lvl="1"/>
            <a:r>
              <a:rPr lang="en-US" dirty="0"/>
              <a:t>Text-based format</a:t>
            </a:r>
          </a:p>
          <a:p>
            <a:pPr lvl="1"/>
            <a:r>
              <a:rPr lang="en-US" dirty="0"/>
              <a:t>Relies on a unique resource URLs</a:t>
            </a:r>
          </a:p>
          <a:p>
            <a:pPr lvl="1"/>
            <a:r>
              <a:rPr lang="en-US" dirty="0"/>
              <a:t>Provides resource metadata (e.g. encoding)</a:t>
            </a:r>
          </a:p>
          <a:p>
            <a:pPr lvl="1"/>
            <a:r>
              <a:rPr lang="en-US" dirty="0"/>
              <a:t>Stateless (cookies can overcome this)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023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Client program</a:t>
            </a:r>
          </a:p>
          <a:p>
            <a:pPr lvl="1"/>
            <a:r>
              <a:rPr lang="en-US" dirty="0"/>
              <a:t>Running on end host</a:t>
            </a:r>
          </a:p>
          <a:p>
            <a:pPr lvl="1"/>
            <a:r>
              <a:rPr lang="en-US" dirty="0"/>
              <a:t>E.g. Web browser</a:t>
            </a:r>
          </a:p>
          <a:p>
            <a:pPr lvl="1"/>
            <a:r>
              <a:rPr lang="en-US" dirty="0"/>
              <a:t>Requests a resource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Request-Response Protocol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41392" y="1151121"/>
            <a:ext cx="5141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program</a:t>
            </a:r>
          </a:p>
          <a:p>
            <a:pPr lvl="1"/>
            <a:r>
              <a:rPr lang="en-US" dirty="0"/>
              <a:t>Running at the server</a:t>
            </a:r>
          </a:p>
          <a:p>
            <a:pPr lvl="1"/>
            <a:r>
              <a:rPr lang="en-US" dirty="0"/>
              <a:t>E.g. Web server</a:t>
            </a:r>
          </a:p>
          <a:p>
            <a:pPr lvl="1"/>
            <a:r>
              <a:rPr lang="en-US" dirty="0"/>
              <a:t>Provides resources</a:t>
            </a:r>
          </a:p>
        </p:txBody>
      </p:sp>
      <p:pic>
        <p:nvPicPr>
          <p:cNvPr id="6" name="Picture 5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360612" y="4059239"/>
            <a:ext cx="1868488" cy="1773237"/>
          </a:xfrm>
          <a:prstGeom prst="rect">
            <a:avLst/>
          </a:prstGeom>
          <a:noFill/>
        </p:spPr>
      </p:pic>
      <p:pic>
        <p:nvPicPr>
          <p:cNvPr id="7" name="Picture 6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39026" y="4191000"/>
            <a:ext cx="2497137" cy="1535112"/>
          </a:xfrm>
          <a:prstGeom prst="rect">
            <a:avLst/>
          </a:prstGeom>
          <a:noFill/>
        </p:spPr>
      </p:pic>
      <p:sp>
        <p:nvSpPr>
          <p:cNvPr id="8" name="Freeform 7"/>
          <p:cNvSpPr>
            <a:spLocks/>
          </p:cNvSpPr>
          <p:nvPr/>
        </p:nvSpPr>
        <p:spPr bwMode="auto">
          <a:xfrm>
            <a:off x="4311670" y="3810000"/>
            <a:ext cx="331469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4311668" y="5594350"/>
            <a:ext cx="3314701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790651" y="4168914"/>
            <a:ext cx="230063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/index.html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869485" y="5105401"/>
            <a:ext cx="230063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HTTP/1.0 200 OK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"Welcome to our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 site!"</a:t>
            </a:r>
          </a:p>
        </p:txBody>
      </p:sp>
    </p:spTree>
    <p:extLst>
      <p:ext uri="{BB962C8B-B14F-4D97-AF65-F5344CB8AC3E}">
        <p14:creationId xmlns:p14="http://schemas.microsoft.com/office/powerpoint/2010/main" xmlns="" val="144421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request:</a:t>
            </a:r>
          </a:p>
          <a:p>
            <a:pPr>
              <a:spcBef>
                <a:spcPts val="12600"/>
              </a:spcBef>
            </a:pPr>
            <a:r>
              <a:rPr lang="en-US" dirty="0"/>
              <a:t>HTTP response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 Text Transfer Protocol</a:t>
            </a:r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531812" y="1872390"/>
            <a:ext cx="952341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/courses/about.aspx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531812" y="4093930"/>
            <a:ext cx="952341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2010 15:33:23 GMT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18012" y="2596396"/>
            <a:ext cx="3790212" cy="527804"/>
          </a:xfrm>
          <a:prstGeom prst="wedgeRoundRectCallout">
            <a:avLst>
              <a:gd name="adj1" fmla="val -121797"/>
              <a:gd name="adj2" fmla="val 560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End of request header</a:t>
            </a:r>
          </a:p>
        </p:txBody>
      </p:sp>
    </p:spTree>
    <p:extLst>
      <p:ext uri="{BB962C8B-B14F-4D97-AF65-F5344CB8AC3E}">
        <p14:creationId xmlns:p14="http://schemas.microsoft.com/office/powerpoint/2010/main" xmlns="" val="12521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message </a:t>
            </a:r>
            <a:r>
              <a:rPr lang="en-US" dirty="0">
                <a:solidFill>
                  <a:schemeClr val="accent1"/>
                </a:solidFill>
              </a:rPr>
              <a:t>sent</a:t>
            </a:r>
            <a:r>
              <a:rPr lang="en-US" dirty="0"/>
              <a:t> by a </a:t>
            </a:r>
            <a:r>
              <a:rPr lang="en-US" dirty="0">
                <a:solidFill>
                  <a:schemeClr val="accent1"/>
                </a:solidFill>
              </a:rPr>
              <a:t>client</a:t>
            </a:r>
            <a:r>
              <a:rPr lang="en-US" dirty="0"/>
              <a:t> consists of</a:t>
            </a:r>
          </a:p>
          <a:p>
            <a:pPr lvl="1"/>
            <a:r>
              <a:rPr lang="en-US" dirty="0"/>
              <a:t>Request line – request </a:t>
            </a:r>
            <a:r>
              <a:rPr lang="en-US" dirty="0">
                <a:solidFill>
                  <a:schemeClr val="accent1"/>
                </a:solidFill>
              </a:rPr>
              <a:t>method</a:t>
            </a:r>
            <a:r>
              <a:rPr lang="en-US" dirty="0"/>
              <a:t> (GET, POST, HEAD, ...), resource </a:t>
            </a:r>
            <a:r>
              <a:rPr lang="en-US" dirty="0">
                <a:solidFill>
                  <a:schemeClr val="accent1"/>
                </a:solidFill>
              </a:rPr>
              <a:t>URI</a:t>
            </a:r>
            <a:r>
              <a:rPr lang="en-US" dirty="0"/>
              <a:t>, and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</a:p>
          <a:p>
            <a:pPr lvl="1"/>
            <a:r>
              <a:rPr lang="en-US" dirty="0"/>
              <a:t>Request headers – </a:t>
            </a:r>
            <a:r>
              <a:rPr lang="en-US" dirty="0">
                <a:solidFill>
                  <a:schemeClr val="accent1"/>
                </a:solidFill>
              </a:rPr>
              <a:t>additional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Body – </a:t>
            </a:r>
            <a:r>
              <a:rPr lang="en-US" dirty="0">
                <a:solidFill>
                  <a:schemeClr val="accent1"/>
                </a:solidFill>
              </a:rPr>
              <a:t>optional</a:t>
            </a:r>
            <a:r>
              <a:rPr lang="en-US" dirty="0"/>
              <a:t> data</a:t>
            </a:r>
          </a:p>
          <a:p>
            <a:pPr lvl="2"/>
            <a:r>
              <a:rPr lang="en-US" dirty="0"/>
              <a:t>E.g. posted form data, files, etc.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629968" y="5146163"/>
            <a:ext cx="91440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xmlns="" val="10867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85544521"/>
              </p:ext>
            </p:extLst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/>
              <a:tblGrid>
                <a:gridCol w="198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912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GET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POST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50298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DELETE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Rectangle: Rounded Corners 4"/>
          <p:cNvSpPr/>
          <p:nvPr/>
        </p:nvSpPr>
        <p:spPr>
          <a:xfrm>
            <a:off x="1934098" y="3590364"/>
            <a:ext cx="7635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934098" y="4101354"/>
            <a:ext cx="9921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28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</a:t>
            </a:r>
            <a:r>
              <a:rPr lang="en-US" dirty="0">
                <a:solidFill>
                  <a:schemeClr val="accent1"/>
                </a:solidFill>
              </a:rPr>
              <a:t>message</a:t>
            </a:r>
            <a:r>
              <a:rPr lang="en-US" dirty="0"/>
              <a:t> sent by the </a:t>
            </a:r>
            <a:r>
              <a:rPr lang="en-US" dirty="0">
                <a:solidFill>
                  <a:schemeClr val="accent1"/>
                </a:solidFill>
              </a:rPr>
              <a:t>server</a:t>
            </a:r>
          </a:p>
          <a:p>
            <a:pPr lvl="1"/>
            <a:r>
              <a:rPr lang="en-US" dirty="0"/>
              <a:t>Status line –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phrase</a:t>
            </a:r>
          </a:p>
          <a:p>
            <a:pPr lvl="1"/>
            <a:r>
              <a:rPr lang="en-US" dirty="0"/>
              <a:t>Response headers –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meta data</a:t>
            </a:r>
          </a:p>
          <a:p>
            <a:pPr lvl="1"/>
            <a:r>
              <a:rPr lang="en-US" dirty="0"/>
              <a:t>Body – the </a:t>
            </a:r>
            <a:r>
              <a:rPr lang="en-US" dirty="0">
                <a:solidFill>
                  <a:schemeClr val="accent1"/>
                </a:solidFill>
              </a:rPr>
              <a:t>contents</a:t>
            </a:r>
            <a:r>
              <a:rPr lang="en-US" dirty="0"/>
              <a:t> of the response (the requested resource)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760412" y="4191000"/>
            <a:ext cx="75850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378368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Content-Type header at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70297" y="3309264"/>
            <a:ext cx="774223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65661" y="4058616"/>
            <a:ext cx="774223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attachment;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filename="Financial-Report-April-2010.pdf"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11188" y="1828800"/>
            <a:ext cx="3790212" cy="1209867"/>
          </a:xfrm>
          <a:prstGeom prst="wedgeRoundRectCallout">
            <a:avLst>
              <a:gd name="adj1" fmla="val -81722"/>
              <a:gd name="adj2" fmla="val 658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752859" y="5341810"/>
            <a:ext cx="4815000" cy="1209867"/>
          </a:xfrm>
          <a:prstGeom prst="wedgeRoundRectCallout">
            <a:avLst>
              <a:gd name="adj1" fmla="val -77734"/>
              <a:gd name="adj2" fmla="val -551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600" b="1" noProof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600" b="1" noProof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039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prstClr val="white"/>
                </a:solidFill>
              </a:rPr>
              <a:t>HTTP response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>
                <a:solidFill>
                  <a:prstClr val="white"/>
                </a:solidFill>
              </a:rPr>
              <a:t> classes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1xx</a:t>
            </a:r>
            <a:r>
              <a:rPr lang="en-US" dirty="0">
                <a:solidFill>
                  <a:prstClr val="white"/>
                </a:solidFill>
              </a:rPr>
              <a:t>: informational (e.g., "100 Continue")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2xx</a:t>
            </a:r>
            <a:r>
              <a:rPr lang="en-US" dirty="0">
                <a:solidFill>
                  <a:prstClr val="white"/>
                </a:solidFill>
              </a:rPr>
              <a:t>: successful (e.g., "200 OK", "201 Created")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3xx</a:t>
            </a:r>
            <a:r>
              <a:rPr lang="en-US" dirty="0">
                <a:solidFill>
                  <a:prstClr val="white"/>
                </a:solidFill>
              </a:rPr>
              <a:t>: redirection (e.g., "304 Not Modified", "301 Moved Permanently", "302 Found")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4xx</a:t>
            </a:r>
            <a:r>
              <a:rPr lang="en-US" dirty="0">
                <a:solidFill>
                  <a:prstClr val="white"/>
                </a:solidFill>
              </a:rPr>
              <a:t>: client error (e.g., "400 Bad Request", "404 Not Found",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"401 Unauthorized", "409 Conflict")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5xx</a:t>
            </a:r>
            <a:r>
              <a:rPr lang="en-US" dirty="0">
                <a:solidFill>
                  <a:prstClr val="white"/>
                </a:solidFill>
              </a:rPr>
              <a:t>: server error (e.g., "500 Internal Server Error",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"503 Service Unavailable")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0900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#express-</a:t>
            </a:r>
            <a:r>
              <a:rPr lang="en-US" sz="11500" b="1" dirty="0" err="1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5135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Cookie</a:t>
            </a:r>
          </a:p>
          <a:p>
            <a:pPr lvl="1"/>
            <a:r>
              <a:rPr lang="en-US" dirty="0"/>
              <a:t>Cookies are small pieces of data </a:t>
            </a:r>
            <a:r>
              <a:rPr lang="en-US" dirty="0">
                <a:solidFill>
                  <a:schemeClr val="accent1"/>
                </a:solidFill>
              </a:rPr>
              <a:t>stored</a:t>
            </a:r>
            <a:r>
              <a:rPr lang="en-US" dirty="0"/>
              <a:t> by the client on behalf of the server</a:t>
            </a:r>
          </a:p>
          <a:p>
            <a:pPr lvl="1"/>
            <a:r>
              <a:rPr lang="en-US" dirty="0"/>
              <a:t>Included in all future HTTP requests to the server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Cookies</a:t>
            </a:r>
            <a:endParaRPr lang="en-US" dirty="0"/>
          </a:p>
        </p:txBody>
      </p:sp>
      <p:pic>
        <p:nvPicPr>
          <p:cNvPr id="487428" name="Picture 4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428748" y="4295776"/>
            <a:ext cx="1868488" cy="1773237"/>
          </a:xfrm>
          <a:prstGeom prst="rect">
            <a:avLst/>
          </a:prstGeom>
          <a:noFill/>
        </p:spPr>
      </p:pic>
      <p:pic>
        <p:nvPicPr>
          <p:cNvPr id="487429" name="Picture 5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27812" y="4572000"/>
            <a:ext cx="2497137" cy="1535112"/>
          </a:xfrm>
          <a:prstGeom prst="rect">
            <a:avLst/>
          </a:prstGeom>
          <a:noFill/>
        </p:spPr>
      </p:pic>
      <p:sp>
        <p:nvSpPr>
          <p:cNvPr id="487430" name="Freeform 6"/>
          <p:cNvSpPr>
            <a:spLocks/>
          </p:cNvSpPr>
          <p:nvPr/>
        </p:nvSpPr>
        <p:spPr bwMode="auto">
          <a:xfrm>
            <a:off x="3243262" y="3670301"/>
            <a:ext cx="3571875" cy="1201737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1" name="Text Box 7"/>
          <p:cNvSpPr txBox="1">
            <a:spLocks noChangeArrowheads="1"/>
          </p:cNvSpPr>
          <p:nvPr/>
        </p:nvSpPr>
        <p:spPr bwMode="auto">
          <a:xfrm>
            <a:off x="4374390" y="3780154"/>
            <a:ext cx="12731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Request</a:t>
            </a:r>
          </a:p>
        </p:txBody>
      </p:sp>
      <p:sp>
        <p:nvSpPr>
          <p:cNvPr id="487432" name="Line 8"/>
          <p:cNvSpPr>
            <a:spLocks noChangeShapeType="1"/>
          </p:cNvSpPr>
          <p:nvPr/>
        </p:nvSpPr>
        <p:spPr bwMode="auto">
          <a:xfrm flipH="1">
            <a:off x="3281362" y="5167312"/>
            <a:ext cx="349408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3" name="Text Box 9"/>
          <p:cNvSpPr txBox="1">
            <a:spLocks noChangeArrowheads="1"/>
          </p:cNvSpPr>
          <p:nvPr/>
        </p:nvSpPr>
        <p:spPr bwMode="auto">
          <a:xfrm>
            <a:off x="3752425" y="4348163"/>
            <a:ext cx="251703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Set-Cookie: XYZ</a:t>
            </a:r>
          </a:p>
        </p:txBody>
      </p:sp>
      <p:sp>
        <p:nvSpPr>
          <p:cNvPr id="487434" name="Freeform 10"/>
          <p:cNvSpPr>
            <a:spLocks/>
          </p:cNvSpPr>
          <p:nvPr/>
        </p:nvSpPr>
        <p:spPr bwMode="auto">
          <a:xfrm>
            <a:off x="3319461" y="5821362"/>
            <a:ext cx="3249857" cy="95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4" y="387"/>
              </a:cxn>
              <a:cxn ang="0">
                <a:pos x="2008" y="24"/>
              </a:cxn>
            </a:cxnLst>
            <a:rect l="0" t="0" r="r" b="b"/>
            <a:pathLst>
              <a:path w="2008" h="391">
                <a:moveTo>
                  <a:pt x="0" y="0"/>
                </a:moveTo>
                <a:cubicBezTo>
                  <a:pt x="364" y="191"/>
                  <a:pt x="729" y="383"/>
                  <a:pt x="1064" y="387"/>
                </a:cubicBezTo>
                <a:cubicBezTo>
                  <a:pt x="1399" y="391"/>
                  <a:pt x="1703" y="207"/>
                  <a:pt x="2008" y="2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5" name="Text Box 11"/>
          <p:cNvSpPr txBox="1">
            <a:spLocks noChangeArrowheads="1"/>
          </p:cNvSpPr>
          <p:nvPr/>
        </p:nvSpPr>
        <p:spPr bwMode="auto">
          <a:xfrm>
            <a:off x="3987502" y="5703851"/>
            <a:ext cx="205056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Next request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Cookie: XYZ</a:t>
            </a:r>
          </a:p>
        </p:txBody>
      </p:sp>
    </p:spTree>
    <p:extLst>
      <p:ext uri="{BB962C8B-B14F-4D97-AF65-F5344CB8AC3E}">
        <p14:creationId xmlns:p14="http://schemas.microsoft.com/office/powerpoint/2010/main" xmlns="" val="1377360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client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  <a:r>
              <a:rPr lang="en-US" dirty="0"/>
              <a:t> some URL:</a:t>
            </a:r>
          </a:p>
          <a:p>
            <a:pPr>
              <a:spcBef>
                <a:spcPts val="6600"/>
              </a:spcBef>
            </a:pPr>
            <a:r>
              <a:rPr lang="en-US" dirty="0"/>
              <a:t>The server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a cookie in the HTTP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  <a:r>
              <a:rPr lang="en-US" dirty="0"/>
              <a:t>:</a:t>
            </a:r>
          </a:p>
          <a:p>
            <a:pPr>
              <a:spcBef>
                <a:spcPts val="8400"/>
              </a:spcBef>
            </a:pPr>
            <a:r>
              <a:rPr lang="en-US" dirty="0"/>
              <a:t>In further requests to google.bg the Web browser </a:t>
            </a:r>
            <a:r>
              <a:rPr lang="en-US" dirty="0">
                <a:solidFill>
                  <a:schemeClr val="accent1"/>
                </a:solidFill>
              </a:rPr>
              <a:t>sends</a:t>
            </a:r>
            <a:r>
              <a:rPr lang="en-US" dirty="0"/>
              <a:t> the cookie in the HTTP header: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70012" y="1828800"/>
            <a:ext cx="94488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70012" y="3251537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Set-Cookie: PREF=ID=c0bf5fd5c3a25209; expires=Wed, 11-Jul-2012 16:13:22 GMT; domain=.google.bg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370012" y="5562600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Cookie: PREF=ID=c0bf5fd5c3a25209</a:t>
            </a:r>
          </a:p>
        </p:txBody>
      </p:sp>
    </p:spTree>
    <p:extLst>
      <p:ext uri="{BB962C8B-B14F-4D97-AF65-F5344CB8AC3E}">
        <p14:creationId xmlns:p14="http://schemas.microsoft.com/office/powerpoint/2010/main" xmlns="" val="3286928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AJAX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Asynchronous JavaScript and XML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69015" y="1371600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9519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 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AJAX ==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synchronous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avaScript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ML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 for background loading of dynamic content / data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pages / apps load data from the Web server and render it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types of AJAX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Partial page rendering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HTML fragment + show it in a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&lt;div&gt;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 service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JSON object and display it with JavaScript /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255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Developer Tools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Will Be Dead Without Them!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31625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7" name="Picture 2" descr="Tools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046817"/>
            <a:ext cx="3505199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4763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b="37824"/>
          <a:stretch/>
        </p:blipFill>
        <p:spPr>
          <a:xfrm>
            <a:off x="874712" y="1143000"/>
            <a:ext cx="4724400" cy="2530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3733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3"/>
              </a:rPr>
              <a:t>Chrome Developer Tools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0612" y="373380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4"/>
              </a:rPr>
              <a:t>Firebug</a:t>
            </a: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5122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651763" y="1143000"/>
            <a:ext cx="4714774" cy="25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8612" y="4419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37909" y="59537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7"/>
              </a:rPr>
              <a:t>Postman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17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Node.js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History, Components, Installation</a:t>
            </a:r>
          </a:p>
        </p:txBody>
      </p:sp>
      <p:pic>
        <p:nvPicPr>
          <p:cNvPr id="1026" name="Picture 2" descr="C:\Users\Vako\Desktop\nodejs-new-pantone-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9533" y="1676400"/>
            <a:ext cx="5029760" cy="30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87446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and Components</a:t>
            </a:r>
          </a:p>
          <a:p>
            <a:pPr lvl="1"/>
            <a:r>
              <a:rPr lang="en-US" dirty="0"/>
              <a:t>Created in 2009 by Ryan Dahl</a:t>
            </a:r>
          </a:p>
          <a:p>
            <a:pPr lvl="1"/>
            <a:r>
              <a:rPr lang="en-US" dirty="0"/>
              <a:t>Addresses the </a:t>
            </a:r>
            <a:r>
              <a:rPr lang="en-US" dirty="0">
                <a:solidFill>
                  <a:schemeClr val="accent1"/>
                </a:solidFill>
              </a:rPr>
              <a:t>issues</a:t>
            </a:r>
            <a:r>
              <a:rPr lang="en-US" dirty="0"/>
              <a:t> of then popular servers</a:t>
            </a:r>
          </a:p>
          <a:p>
            <a:pPr lvl="1"/>
            <a:r>
              <a:rPr lang="en-US" dirty="0"/>
              <a:t>V8, Event Loop, libuv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One language </a:t>
            </a:r>
            <a:r>
              <a:rPr lang="en-US" dirty="0"/>
              <a:t>for server and client</a:t>
            </a:r>
          </a:p>
          <a:p>
            <a:pPr lvl="1"/>
            <a:r>
              <a:rPr lang="en-US" dirty="0"/>
              <a:t>Fast and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</a:p>
          <a:p>
            <a:pPr lvl="1"/>
            <a:r>
              <a:rPr lang="en-US" dirty="0"/>
              <a:t>Efficient </a:t>
            </a:r>
            <a:r>
              <a:rPr lang="en-US" dirty="0">
                <a:solidFill>
                  <a:schemeClr val="accent1"/>
                </a:solidFill>
              </a:rPr>
              <a:t>package manager</a:t>
            </a:r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Node.js</a:t>
            </a:r>
            <a:endParaRPr lang="bg-BG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43434" y="1295400"/>
            <a:ext cx="3418377" cy="2457450"/>
          </a:xfrm>
          <a:prstGeom prst="rect">
            <a:avLst/>
          </a:prstGeom>
          <a:ln>
            <a:noFill/>
          </a:ln>
        </p:spPr>
      </p:pic>
      <p:pic>
        <p:nvPicPr>
          <p:cNvPr id="11" name="Picture 2" descr="C:\Users\Vako\Desktop\nodejs-new-pantone-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43435" y="4191000"/>
            <a:ext cx="3418377" cy="20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51986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5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5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http://nodejs.org</a:t>
            </a:r>
            <a:endParaRPr lang="en-US" dirty="0"/>
          </a:p>
          <a:p>
            <a:pPr lvl="1">
              <a:spcBef>
                <a:spcPts val="21000"/>
              </a:spcBef>
            </a:pPr>
            <a:r>
              <a:rPr lang="en-US" dirty="0"/>
              <a:t>To confirm installation, type in </a:t>
            </a:r>
            <a:r>
              <a:rPr lang="en-US" dirty="0">
                <a:solidFill>
                  <a:schemeClr val="accent1"/>
                </a:solidFill>
              </a:rPr>
              <a:t>command prompt 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terminal</a:t>
            </a:r>
            <a:r>
              <a:rPr lang="en-US" dirty="0"/>
              <a:t>):</a:t>
            </a:r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3614" y="2551461"/>
            <a:ext cx="5181598" cy="250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: Rounded Corners 13"/>
          <p:cNvSpPr/>
          <p:nvPr/>
        </p:nvSpPr>
        <p:spPr>
          <a:xfrm>
            <a:off x="6094413" y="4190999"/>
            <a:ext cx="1930088" cy="748469"/>
          </a:xfrm>
          <a:prstGeom prst="roundRect">
            <a:avLst>
              <a:gd name="adj" fmla="val 20162"/>
            </a:avLst>
          </a:prstGeom>
          <a:noFill/>
          <a:ln w="762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503612" y="5791200"/>
            <a:ext cx="5181600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3200" dirty="0"/>
              <a:t>node -v</a:t>
            </a:r>
          </a:p>
        </p:txBody>
      </p:sp>
    </p:spTree>
    <p:extLst>
      <p:ext uri="{BB962C8B-B14F-4D97-AF65-F5344CB8AC3E}">
        <p14:creationId xmlns:p14="http://schemas.microsoft.com/office/powerpoint/2010/main" xmlns="" val="38859012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terminal</a:t>
            </a:r>
          </a:p>
          <a:p>
            <a:pPr>
              <a:spcBef>
                <a:spcPts val="16800"/>
              </a:spcBef>
            </a:pPr>
            <a:r>
              <a:rPr lang="en-US" dirty="0"/>
              <a:t>Interpret code from a </a:t>
            </a:r>
            <a:r>
              <a:rPr lang="en-US" dirty="0">
                <a:solidFill>
                  <a:schemeClr val="accent1"/>
                </a:solidFill>
              </a:rPr>
              <a:t>file</a:t>
            </a:r>
          </a:p>
          <a:p>
            <a:pPr lvl="1"/>
            <a:r>
              <a:rPr lang="en-US" dirty="0"/>
              <a:t>Save script to </a:t>
            </a:r>
            <a:r>
              <a:rPr lang="en-US" dirty="0">
                <a:solidFill>
                  <a:schemeClr val="accent1"/>
                </a:solidFill>
              </a:rPr>
              <a:t>index.js</a:t>
            </a:r>
          </a:p>
          <a:p>
            <a:pPr lvl="1"/>
            <a:r>
              <a:rPr lang="en-US" dirty="0"/>
              <a:t>Execute from the terminal: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979612" y="1868342"/>
            <a:ext cx="82296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accent1"/>
                </a:solidFill>
              </a:rPr>
              <a:t>node      </a:t>
            </a:r>
            <a:r>
              <a:rPr lang="en-US" sz="2800" i="1" dirty="0">
                <a:solidFill>
                  <a:schemeClr val="accent2"/>
                </a:solidFill>
              </a:rPr>
              <a:t>// Start REPL</a:t>
            </a:r>
          </a:p>
          <a:p>
            <a:r>
              <a:rPr lang="en-US" sz="2800" dirty="0">
                <a:solidFill>
                  <a:schemeClr val="tx2"/>
                </a:solidFill>
              </a:rPr>
              <a:t>let a</a:t>
            </a:r>
            <a:r>
              <a:rPr lang="en-US" sz="2800" dirty="0"/>
              <a:t> = 5</a:t>
            </a:r>
          </a:p>
          <a:p>
            <a:r>
              <a:rPr lang="en-US" sz="2800" dirty="0"/>
              <a:t>let b = 3</a:t>
            </a:r>
          </a:p>
          <a:p>
            <a:r>
              <a:rPr lang="en-US" sz="2800" dirty="0"/>
              <a:t>a + b     </a:t>
            </a:r>
            <a:r>
              <a:rPr lang="en-US" sz="2800" i="1" dirty="0">
                <a:solidFill>
                  <a:schemeClr val="accent2"/>
                </a:solidFill>
              </a:rPr>
              <a:t>// 8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979612" y="5943600"/>
            <a:ext cx="8229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node </a:t>
            </a:r>
            <a:r>
              <a:rPr lang="en-US" sz="2800" dirty="0">
                <a:solidFill>
                  <a:schemeClr val="accent1"/>
                </a:solidFill>
              </a:rPr>
              <a:t>index.js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i="1" dirty="0">
                <a:solidFill>
                  <a:schemeClr val="accent2"/>
                </a:solidFill>
              </a:rPr>
              <a:t>// 8</a:t>
            </a:r>
          </a:p>
        </p:txBody>
      </p:sp>
    </p:spTree>
    <p:extLst>
      <p:ext uri="{BB962C8B-B14F-4D97-AF65-F5344CB8AC3E}">
        <p14:creationId xmlns:p14="http://schemas.microsoft.com/office/powerpoint/2010/main" xmlns="" val="358320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WWW and URL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WWW ? What is URL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5612" y="1447800"/>
            <a:ext cx="308254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0549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</a:t>
            </a:r>
            <a:r>
              <a:rPr lang="en-US" dirty="0">
                <a:solidFill>
                  <a:schemeClr val="accent1"/>
                </a:solidFill>
              </a:rPr>
              <a:t>projects</a:t>
            </a:r>
            <a:r>
              <a:rPr lang="en-US" dirty="0"/>
              <a:t> are usually set up as </a:t>
            </a:r>
            <a:r>
              <a:rPr lang="en-US" dirty="0">
                <a:solidFill>
                  <a:schemeClr val="accent1"/>
                </a:solidFill>
              </a:rPr>
              <a:t>NPM packages </a:t>
            </a:r>
          </a:p>
          <a:p>
            <a:pPr lvl="1"/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terminal, </a:t>
            </a:r>
            <a:r>
              <a:rPr lang="en-US" dirty="0"/>
              <a:t>inside the </a:t>
            </a:r>
            <a:r>
              <a:rPr lang="en-US" dirty="0">
                <a:solidFill>
                  <a:schemeClr val="accent1"/>
                </a:solidFill>
              </a:rPr>
              <a:t>target directory </a:t>
            </a:r>
            <a:r>
              <a:rPr lang="en-US" dirty="0"/>
              <a:t>:</a:t>
            </a:r>
          </a:p>
          <a:p>
            <a:pPr lvl="1">
              <a:spcBef>
                <a:spcPts val="7800"/>
              </a:spcBef>
            </a:pPr>
            <a:r>
              <a:rPr lang="en-US" dirty="0"/>
              <a:t>Answer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 to initialize project</a:t>
            </a:r>
          </a:p>
          <a:p>
            <a:pPr lvl="1"/>
            <a:r>
              <a:rPr lang="en-US" dirty="0"/>
              <a:t>A 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package.json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file will be created with initial configuration</a:t>
            </a:r>
          </a:p>
          <a:p>
            <a:pPr lvl="1"/>
            <a:r>
              <a:rPr lang="en-US" dirty="0"/>
              <a:t>To bypass all questions (take default values):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Packages</a:t>
            </a:r>
            <a:endParaRPr lang="bg-BG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817812" y="2590800"/>
            <a:ext cx="6553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accent1"/>
                </a:solidFill>
              </a:rPr>
              <a:t>npm init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817812" y="5562600"/>
            <a:ext cx="6553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init </a:t>
            </a:r>
            <a:r>
              <a:rPr lang="en-US" sz="2800" dirty="0">
                <a:solidFill>
                  <a:schemeClr val="accent1"/>
                </a:solidFill>
              </a:rPr>
              <a:t>-y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6276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(</a:t>
            </a:r>
            <a:r>
              <a:rPr lang="en-US" noProof="1"/>
              <a:t>package.json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1371600"/>
            <a:ext cx="102108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/>
                </a:solidFill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</a:rPr>
              <a:t>  "name": "demo",</a:t>
            </a:r>
          </a:p>
          <a:p>
            <a:r>
              <a:rPr lang="en-US" dirty="0">
                <a:solidFill>
                  <a:schemeClr val="tx2"/>
                </a:solidFill>
              </a:rPr>
              <a:t>  "version": "1.0.0",</a:t>
            </a:r>
          </a:p>
          <a:p>
            <a:r>
              <a:rPr lang="en-US" dirty="0">
                <a:solidFill>
                  <a:schemeClr val="tx2"/>
                </a:solidFill>
              </a:rPr>
              <a:t>  "description": "Node.js demo project",</a:t>
            </a:r>
          </a:p>
          <a:p>
            <a:r>
              <a:rPr lang="en-US" dirty="0">
                <a:solidFill>
                  <a:schemeClr val="tx2"/>
                </a:solidFill>
              </a:rPr>
              <a:t>  "main": "index.js",</a:t>
            </a:r>
          </a:p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US" dirty="0">
                <a:solidFill>
                  <a:schemeClr val="accent1"/>
                </a:solidFill>
              </a:rPr>
              <a:t>"engine": "8.5.0"</a:t>
            </a:r>
            <a:r>
              <a:rPr lang="en-US" dirty="0">
                <a:solidFill>
                  <a:schemeClr val="tx2"/>
                </a:solidFill>
              </a:rPr>
              <a:t>,</a:t>
            </a:r>
          </a:p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US" dirty="0">
                <a:solidFill>
                  <a:schemeClr val="accent1"/>
                </a:solidFill>
              </a:rPr>
              <a:t>"scripts": {</a:t>
            </a:r>
          </a:p>
          <a:p>
            <a:r>
              <a:rPr lang="en-US" dirty="0">
                <a:solidFill>
                  <a:schemeClr val="accent1"/>
                </a:solidFill>
              </a:rPr>
              <a:t>    "start": "node index.js"</a:t>
            </a:r>
          </a:p>
          <a:p>
            <a:r>
              <a:rPr lang="en-US" dirty="0">
                <a:solidFill>
                  <a:schemeClr val="accent1"/>
                </a:solidFill>
              </a:rPr>
              <a:t>  }</a:t>
            </a:r>
            <a:r>
              <a:rPr lang="en-US" dirty="0">
                <a:solidFill>
                  <a:schemeClr val="tx2"/>
                </a:solidFill>
              </a:rPr>
              <a:t>,</a:t>
            </a:r>
          </a:p>
          <a:p>
            <a:r>
              <a:rPr lang="en-US" dirty="0">
                <a:solidFill>
                  <a:schemeClr val="tx2"/>
                </a:solidFill>
              </a:rPr>
              <a:t>  "keywords": [],</a:t>
            </a:r>
          </a:p>
          <a:p>
            <a:r>
              <a:rPr lang="en-US" dirty="0">
                <a:solidFill>
                  <a:schemeClr val="tx2"/>
                </a:solidFill>
              </a:rPr>
              <a:t>  "author": "",</a:t>
            </a:r>
          </a:p>
          <a:p>
            <a:r>
              <a:rPr lang="en-US" dirty="0">
                <a:solidFill>
                  <a:schemeClr val="tx2"/>
                </a:solidFill>
              </a:rPr>
              <a:t>  "license": "ISC“</a:t>
            </a:r>
          </a:p>
          <a:p>
            <a:r>
              <a:rPr lang="en-US" dirty="0">
                <a:solidFill>
                  <a:schemeClr val="tx2"/>
                </a:solidFill>
              </a:rPr>
              <a:t>}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212018" y="2971800"/>
            <a:ext cx="4463794" cy="578882"/>
          </a:xfrm>
          <a:prstGeom prst="wedgeRoundRectCallout">
            <a:avLst>
              <a:gd name="adj1" fmla="val -64860"/>
              <a:gd name="adj2" fmla="val 353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Target version on the </a:t>
            </a:r>
            <a:r>
              <a:rPr lang="en-US" sz="2800" noProof="1">
                <a:solidFill>
                  <a:schemeClr val="accent1"/>
                </a:solidFill>
              </a:rPr>
              <a:t>server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4192" y="4583192"/>
            <a:ext cx="3440439" cy="1055608"/>
          </a:xfrm>
          <a:prstGeom prst="wedgeRoundRectCallout">
            <a:avLst>
              <a:gd name="adj1" fmla="val -89636"/>
              <a:gd name="adj2" fmla="val -64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accent1"/>
                </a:solidFill>
              </a:rPr>
              <a:t>Aliases</a:t>
            </a:r>
            <a:r>
              <a:rPr lang="en-US" sz="2800" noProof="1">
                <a:solidFill>
                  <a:srgbClr val="FFFFFF"/>
                </a:solidFill>
              </a:rPr>
              <a:t> for executing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node commands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79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Setup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 Environments for Node.js</a:t>
            </a:r>
            <a:endParaRPr lang="bg-BG" dirty="0"/>
          </a:p>
        </p:txBody>
      </p:sp>
      <p:pic>
        <p:nvPicPr>
          <p:cNvPr id="3076" name="Picture 4" descr="C:\Users\Vako\Desktop\sublime-tex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4412" y="255511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Vako\Desktop\35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90636" y="2250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Vako\Desktop\Visual_Studio_Code_0.10.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38681" y="1681222"/>
            <a:ext cx="2966978" cy="29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Vako\Desktop\1200px-Brackets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4904" y="2250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Vako\Desktop\Notepad-Free-Downloa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2301" y="2710479"/>
            <a:ext cx="1267626" cy="908464"/>
          </a:xfrm>
          <a:prstGeom prst="rect">
            <a:avLst/>
          </a:prstGeom>
          <a:noFill/>
          <a:effectLst>
            <a:glow rad="76200">
              <a:schemeClr val="tx1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49209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https://code.visualstudio.com/</a:t>
            </a:r>
            <a:endParaRPr lang="en-US" dirty="0"/>
          </a:p>
          <a:p>
            <a:r>
              <a:rPr lang="en-US" dirty="0"/>
              <a:t>Official Node.js instructions can be found at:</a:t>
            </a:r>
          </a:p>
          <a:p>
            <a:pPr>
              <a:spcBef>
                <a:spcPts val="10800"/>
              </a:spcBef>
            </a:pPr>
            <a:r>
              <a:rPr lang="en-US" dirty="0"/>
              <a:t>Recommended </a:t>
            </a:r>
            <a:r>
              <a:rPr lang="en-US" dirty="0">
                <a:solidFill>
                  <a:schemeClr val="accent1"/>
                </a:solidFill>
              </a:rPr>
              <a:t>linters</a:t>
            </a:r>
            <a:r>
              <a:rPr lang="en-US" dirty="0"/>
              <a:t>: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Visual Studio Code</a:t>
            </a:r>
            <a:endParaRPr lang="bg-BG" dirty="0"/>
          </a:p>
        </p:txBody>
      </p:sp>
      <p:pic>
        <p:nvPicPr>
          <p:cNvPr id="8" name="Picture 2" descr="C:\Users\Vako\Desktop\Visual_Studio_Code_0.10.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14034" y="1147822"/>
            <a:ext cx="1366778" cy="136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2895600"/>
            <a:ext cx="10972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  <a:hlinkClick r:id="rId4"/>
              </a:rPr>
              <a:t>https://code.visualstudio.com/docs/runtimes/nodejs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4098" name="Picture 2" descr="C:\Users\Vako\Desktop\Microsoft.VisualStudio.Services.Icons.Default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7712" y="4622540"/>
            <a:ext cx="1854460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ako\Desktop\Microsoft.VisualStudio.Services.Icons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0670" y="4622540"/>
            <a:ext cx="1854460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Vako\Desktop\Microsoft.VisualStudio.Services.I.pn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63629" y="4622540"/>
            <a:ext cx="1607483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00759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Core Node Component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75012" y="1779272"/>
            <a:ext cx="5638800" cy="3021328"/>
            <a:chOff x="3960812" y="2081007"/>
            <a:chExt cx="4267200" cy="22864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03812" y="2081007"/>
              <a:ext cx="1981200" cy="2286410"/>
            </a:xfrm>
            <a:prstGeom prst="rect">
              <a:avLst/>
            </a:prstGeom>
          </p:spPr>
        </p:pic>
        <p:sp>
          <p:nvSpPr>
            <p:cNvPr id="3" name="Arrow: Curved Right 2"/>
            <p:cNvSpPr/>
            <p:nvPr/>
          </p:nvSpPr>
          <p:spPr>
            <a:xfrm>
              <a:off x="3960812" y="2527458"/>
              <a:ext cx="838200" cy="1393508"/>
            </a:xfrm>
            <a:prstGeom prst="curvedRightArrow">
              <a:avLst/>
            </a:prstGeom>
            <a:solidFill>
              <a:srgbClr val="88B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7" name="Arrow: Curved Right 6"/>
            <p:cNvSpPr/>
            <p:nvPr/>
          </p:nvSpPr>
          <p:spPr>
            <a:xfrm rot="10800000">
              <a:off x="7389812" y="2527458"/>
              <a:ext cx="838200" cy="1393508"/>
            </a:xfrm>
            <a:prstGeom prst="curvedRightArrow">
              <a:avLst/>
            </a:prstGeom>
            <a:solidFill>
              <a:srgbClr val="88B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71685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2932112" y="1371600"/>
            <a:ext cx="6324600" cy="4649942"/>
            <a:chOff x="4341812" y="1371600"/>
            <a:chExt cx="6324600" cy="4649942"/>
          </a:xfrm>
        </p:grpSpPr>
        <p:grpSp>
          <p:nvGrpSpPr>
            <p:cNvPr id="3" name="Group 2"/>
            <p:cNvGrpSpPr/>
            <p:nvPr/>
          </p:nvGrpSpPr>
          <p:grpSpPr>
            <a:xfrm>
              <a:off x="4341812" y="1371600"/>
              <a:ext cx="914400" cy="4649942"/>
              <a:chOff x="6967292" y="770121"/>
              <a:chExt cx="914400" cy="4649942"/>
            </a:xfrm>
          </p:grpSpPr>
          <p:sp>
            <p:nvSpPr>
              <p:cNvPr id="9" name="Rectangle: Rounded Corners 13"/>
              <p:cNvSpPr/>
              <p:nvPr/>
            </p:nvSpPr>
            <p:spPr>
              <a:xfrm>
                <a:off x="6967292" y="770121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0" name="Rectangle: Rounded Corners 13"/>
              <p:cNvSpPr/>
              <p:nvPr/>
            </p:nvSpPr>
            <p:spPr>
              <a:xfrm>
                <a:off x="6967292" y="1295400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1" name="Rectangle: Rounded Corners 13"/>
              <p:cNvSpPr/>
              <p:nvPr/>
            </p:nvSpPr>
            <p:spPr>
              <a:xfrm>
                <a:off x="6967292" y="1807154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Rectangle: Rounded Corners 13"/>
              <p:cNvSpPr/>
              <p:nvPr/>
            </p:nvSpPr>
            <p:spPr>
              <a:xfrm>
                <a:off x="6967292" y="2318908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3" name="Rectangle: Rounded Corners 13"/>
              <p:cNvSpPr/>
              <p:nvPr/>
            </p:nvSpPr>
            <p:spPr>
              <a:xfrm>
                <a:off x="6967292" y="2836364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6967292" y="3353820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5" name="Rectangle: Rounded Corners 13"/>
              <p:cNvSpPr/>
              <p:nvPr/>
            </p:nvSpPr>
            <p:spPr>
              <a:xfrm>
                <a:off x="6967292" y="3879099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6967292" y="4390853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" name="Rectangle: Rounded Corners 13"/>
              <p:cNvSpPr/>
              <p:nvPr/>
            </p:nvSpPr>
            <p:spPr>
              <a:xfrm>
                <a:off x="6967292" y="4902607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9" name="Rectangle: Rounded Corners 18"/>
            <p:cNvSpPr/>
            <p:nvPr/>
          </p:nvSpPr>
          <p:spPr>
            <a:xfrm>
              <a:off x="5713412" y="1371600"/>
              <a:ext cx="4953000" cy="46499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Long-running processes</a:t>
              </a:r>
            </a:p>
          </p:txBody>
        </p:sp>
      </p:grp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1522412" y="2155607"/>
            <a:ext cx="14097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stCxn id="10" idx="3"/>
            <a:endCxn id="13" idx="3"/>
          </p:cNvCxnSpPr>
          <p:nvPr/>
        </p:nvCxnSpPr>
        <p:spPr>
          <a:xfrm>
            <a:off x="3846512" y="2155607"/>
            <a:ext cx="12700" cy="1540964"/>
          </a:xfrm>
          <a:prstGeom prst="bentConnector3">
            <a:avLst>
              <a:gd name="adj1" fmla="val 21000000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1"/>
          </p:cNvCxnSpPr>
          <p:nvPr/>
        </p:nvCxnSpPr>
        <p:spPr>
          <a:xfrm flipH="1">
            <a:off x="1522412" y="3696571"/>
            <a:ext cx="14097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522412" y="3179115"/>
            <a:ext cx="1409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12" idx="3"/>
            <a:endCxn id="16" idx="3"/>
          </p:cNvCxnSpPr>
          <p:nvPr/>
        </p:nvCxnSpPr>
        <p:spPr>
          <a:xfrm>
            <a:off x="3846512" y="3179115"/>
            <a:ext cx="12700" cy="2071945"/>
          </a:xfrm>
          <a:prstGeom prst="bentConnector3">
            <a:avLst>
              <a:gd name="adj1" fmla="val 1860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1522412" y="5251060"/>
            <a:ext cx="1409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923" name="Straight Arrow Connector 465922"/>
          <p:cNvCxnSpPr>
            <a:stCxn id="10" idx="3"/>
          </p:cNvCxnSpPr>
          <p:nvPr/>
        </p:nvCxnSpPr>
        <p:spPr>
          <a:xfrm>
            <a:off x="3846512" y="2155607"/>
            <a:ext cx="26289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94612" y="3101706"/>
            <a:ext cx="1066800" cy="106680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1578" y="3744834"/>
            <a:ext cx="903366" cy="903366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cxnSpLocks/>
          </p:cNvCxnSpPr>
          <p:nvPr/>
        </p:nvCxnSpPr>
        <p:spPr>
          <a:xfrm>
            <a:off x="1522412" y="4220451"/>
            <a:ext cx="140970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/>
          <p:cNvCxnSpPr>
            <a:cxnSpLocks/>
            <a:stCxn id="14" idx="3"/>
            <a:endCxn id="15" idx="3"/>
          </p:cNvCxnSpPr>
          <p:nvPr/>
        </p:nvCxnSpPr>
        <p:spPr>
          <a:xfrm>
            <a:off x="3846512" y="4214027"/>
            <a:ext cx="12700" cy="525279"/>
          </a:xfrm>
          <a:prstGeom prst="bentConnector3">
            <a:avLst>
              <a:gd name="adj1" fmla="val 20890913"/>
            </a:avLst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522412" y="4753348"/>
            <a:ext cx="140970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3846512" y="3179115"/>
            <a:ext cx="23241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utoShape 7"/>
          <p:cNvSpPr>
            <a:spLocks noChangeArrowheads="1"/>
          </p:cNvSpPr>
          <p:nvPr/>
        </p:nvSpPr>
        <p:spPr bwMode="auto">
          <a:xfrm>
            <a:off x="6778624" y="4792283"/>
            <a:ext cx="3423812" cy="1055608"/>
          </a:xfrm>
          <a:prstGeom prst="wedgeRoundRectCallout">
            <a:avLst>
              <a:gd name="adj1" fmla="val -52131"/>
              <a:gd name="adj2" fmla="val -901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Order of completion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is </a:t>
            </a:r>
            <a:r>
              <a:rPr lang="en-US" sz="2800" b="1" noProof="1">
                <a:solidFill>
                  <a:schemeClr val="accent1"/>
                </a:solidFill>
              </a:rPr>
              <a:t>not</a:t>
            </a:r>
            <a:r>
              <a:rPr lang="en-US" sz="2800" noProof="1">
                <a:solidFill>
                  <a:srgbClr val="FFFFFF"/>
                </a:solidFill>
              </a:rPr>
              <a:t> guaranteed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5936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5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17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2519563" y="1295400"/>
            <a:ext cx="2362200" cy="3429000"/>
            <a:chOff x="2519563" y="1295400"/>
            <a:chExt cx="2362200" cy="3429000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2519563" y="1295400"/>
              <a:ext cx="2362200" cy="34290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The Stack</a:t>
              </a: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2689348" y="4038600"/>
              <a:ext cx="2033464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function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60362" y="1295400"/>
            <a:ext cx="4508900" cy="3429000"/>
            <a:chOff x="5160362" y="1295400"/>
            <a:chExt cx="4508900" cy="3429000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60362" y="1295400"/>
              <a:ext cx="4508900" cy="34290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The Heap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53258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64057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74856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: Rounded Corners 13"/>
            <p:cNvSpPr/>
            <p:nvPr/>
          </p:nvSpPr>
          <p:spPr>
            <a:xfrm>
              <a:off x="85655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: Rounded Corners 13"/>
            <p:cNvSpPr/>
            <p:nvPr/>
          </p:nvSpPr>
          <p:spPr>
            <a:xfrm>
              <a:off x="53258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: Rounded Corners 13"/>
            <p:cNvSpPr/>
            <p:nvPr/>
          </p:nvSpPr>
          <p:spPr>
            <a:xfrm>
              <a:off x="64057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74856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: Rounded Corners 13"/>
            <p:cNvSpPr/>
            <p:nvPr/>
          </p:nvSpPr>
          <p:spPr>
            <a:xfrm>
              <a:off x="85655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: Rounded Corners 13"/>
            <p:cNvSpPr/>
            <p:nvPr/>
          </p:nvSpPr>
          <p:spPr>
            <a:xfrm>
              <a:off x="53258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64057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Rectangle: Rounded Corners 13"/>
            <p:cNvSpPr/>
            <p:nvPr/>
          </p:nvSpPr>
          <p:spPr>
            <a:xfrm>
              <a:off x="74856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Rectangle: Rounded Corners 13"/>
            <p:cNvSpPr/>
            <p:nvPr/>
          </p:nvSpPr>
          <p:spPr>
            <a:xfrm>
              <a:off x="85655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Rectangle: Rounded Corners 13"/>
            <p:cNvSpPr/>
            <p:nvPr/>
          </p:nvSpPr>
          <p:spPr>
            <a:xfrm>
              <a:off x="53258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Rectangle: Rounded Corners 13"/>
            <p:cNvSpPr/>
            <p:nvPr/>
          </p:nvSpPr>
          <p:spPr>
            <a:xfrm>
              <a:off x="64057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Rectangle: Rounded Corners 13"/>
            <p:cNvSpPr/>
            <p:nvPr/>
          </p:nvSpPr>
          <p:spPr>
            <a:xfrm>
              <a:off x="74856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Rectangle: Rounded Corners 13"/>
            <p:cNvSpPr/>
            <p:nvPr/>
          </p:nvSpPr>
          <p:spPr>
            <a:xfrm>
              <a:off x="85655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57415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sp>
        <p:nvSpPr>
          <p:cNvPr id="12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1026727" y="4996983"/>
            <a:ext cx="2248285" cy="578882"/>
          </a:xfrm>
          <a:prstGeom prst="wedgeRoundRectCallout">
            <a:avLst>
              <a:gd name="adj1" fmla="val -754"/>
              <a:gd name="adj2" fmla="val -2013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</a:t>
            </a:r>
            <a:r>
              <a:rPr lang="en-US" sz="2800" noProof="1">
                <a:solidFill>
                  <a:schemeClr val="accent1"/>
                </a:solidFill>
              </a:rPr>
              <a:t>call</a:t>
            </a:r>
          </a:p>
        </p:txBody>
      </p:sp>
      <p:cxnSp>
        <p:nvCxnSpPr>
          <p:cNvPr id="3" name="Connector: Curved 2"/>
          <p:cNvCxnSpPr>
            <a:stCxn id="12" idx="1"/>
            <a:endCxn id="31" idx="1"/>
          </p:cNvCxnSpPr>
          <p:nvPr/>
        </p:nvCxnSpPr>
        <p:spPr>
          <a:xfrm rot="10800000">
            <a:off x="2689348" y="3611528"/>
            <a:ext cx="12700" cy="685800"/>
          </a:xfrm>
          <a:prstGeom prst="curvedConnector3">
            <a:avLst>
              <a:gd name="adj1" fmla="val 365454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/>
          <p:cNvCxnSpPr>
            <a:cxnSpLocks/>
            <a:stCxn id="31" idx="1"/>
            <a:endCxn id="32" idx="1"/>
          </p:cNvCxnSpPr>
          <p:nvPr/>
        </p:nvCxnSpPr>
        <p:spPr>
          <a:xfrm rot="10800000">
            <a:off x="2689348" y="2925728"/>
            <a:ext cx="12700" cy="685800"/>
          </a:xfrm>
          <a:prstGeom prst="curvedConnector3">
            <a:avLst>
              <a:gd name="adj1" fmla="val 387273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5256212" y="4920453"/>
            <a:ext cx="2954893" cy="578882"/>
          </a:xfrm>
          <a:prstGeom prst="wedgeRoundRectCallout">
            <a:avLst>
              <a:gd name="adj1" fmla="val -44827"/>
              <a:gd name="adj2" fmla="val -3018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Execution </a:t>
            </a:r>
            <a:r>
              <a:rPr lang="en-US" sz="2800" noProof="1">
                <a:solidFill>
                  <a:schemeClr val="accent1"/>
                </a:solidFill>
              </a:rPr>
              <a:t>returns</a:t>
            </a:r>
          </a:p>
        </p:txBody>
      </p:sp>
      <p:cxnSp>
        <p:nvCxnSpPr>
          <p:cNvPr id="40" name="Connector: Curved 39"/>
          <p:cNvCxnSpPr>
            <a:cxnSpLocks/>
          </p:cNvCxnSpPr>
          <p:nvPr/>
        </p:nvCxnSpPr>
        <p:spPr>
          <a:xfrm>
            <a:off x="4722812" y="2925728"/>
            <a:ext cx="12700" cy="685800"/>
          </a:xfrm>
          <a:prstGeom prst="curvedConnector3">
            <a:avLst>
              <a:gd name="adj1" fmla="val 463636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</p:cNvCxnSpPr>
          <p:nvPr/>
        </p:nvCxnSpPr>
        <p:spPr>
          <a:xfrm>
            <a:off x="4722812" y="3611528"/>
            <a:ext cx="12700" cy="685800"/>
          </a:xfrm>
          <a:prstGeom prst="curvedConnector3">
            <a:avLst>
              <a:gd name="adj1" fmla="val 474545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55850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3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3046412" y="5207220"/>
            <a:ext cx="2898032" cy="578882"/>
          </a:xfrm>
          <a:prstGeom prst="wedgeRoundRectCallout">
            <a:avLst>
              <a:gd name="adj1" fmla="val -29420"/>
              <a:gd name="adj2" fmla="val -177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Program </a:t>
            </a:r>
            <a:r>
              <a:rPr lang="en-US" sz="2800" noProof="1">
                <a:solidFill>
                  <a:schemeClr val="accent1"/>
                </a:solidFill>
              </a:rPr>
              <a:t>finished</a:t>
            </a:r>
          </a:p>
        </p:txBody>
      </p:sp>
    </p:spTree>
    <p:extLst>
      <p:ext uri="{BB962C8B-B14F-4D97-AF65-F5344CB8AC3E}">
        <p14:creationId xmlns:p14="http://schemas.microsoft.com/office/powerpoint/2010/main" xmlns="" val="308727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2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cxnSp>
        <p:nvCxnSpPr>
          <p:cNvPr id="3" name="Connector: Curved 2"/>
          <p:cNvCxnSpPr>
            <a:stCxn id="32" idx="3"/>
            <a:endCxn id="36" idx="3"/>
          </p:cNvCxnSpPr>
          <p:nvPr/>
        </p:nvCxnSpPr>
        <p:spPr>
          <a:xfrm flipH="1">
            <a:off x="3960812" y="2925728"/>
            <a:ext cx="762000" cy="2749550"/>
          </a:xfrm>
          <a:prstGeom prst="curvedConnector3">
            <a:avLst>
              <a:gd name="adj1" fmla="val -12636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5332412" y="5288518"/>
            <a:ext cx="4182756" cy="578882"/>
          </a:xfrm>
          <a:prstGeom prst="wedgeRoundRectCallout">
            <a:avLst>
              <a:gd name="adj1" fmla="val -65579"/>
              <a:gd name="adj2" fmla="val 188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Event placed in the </a:t>
            </a:r>
            <a:r>
              <a:rPr lang="en-US" sz="2800" noProof="1">
                <a:solidFill>
                  <a:schemeClr val="accent1"/>
                </a:solidFill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xmlns="" val="165735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6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WWW = </a:t>
            </a:r>
            <a:r>
              <a:rPr lang="en-US" dirty="0">
                <a:solidFill>
                  <a:schemeClr val="accent1"/>
                </a:solidFill>
              </a:rPr>
              <a:t>World Wide Web </a:t>
            </a:r>
            <a:r>
              <a:rPr lang="en-US" dirty="0"/>
              <a:t>= Web</a:t>
            </a:r>
          </a:p>
          <a:p>
            <a:pPr lvl="1"/>
            <a:r>
              <a:rPr lang="en-US" dirty="0"/>
              <a:t>Global distributed information system in Internet</a:t>
            </a:r>
          </a:p>
          <a:p>
            <a:pPr lvl="1"/>
            <a:r>
              <a:rPr lang="en-US" dirty="0"/>
              <a:t>Consists of set of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 (and other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) located on different Internet servers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browsers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the Web content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WWW?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12" y="4183770"/>
            <a:ext cx="3551828" cy="22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036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5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cxnSp>
        <p:nvCxnSpPr>
          <p:cNvPr id="37" name="Connector: Curved 36"/>
          <p:cNvCxnSpPr>
            <a:cxnSpLocks/>
          </p:cNvCxnSpPr>
          <p:nvPr/>
        </p:nvCxnSpPr>
        <p:spPr>
          <a:xfrm>
            <a:off x="4722812" y="2925728"/>
            <a:ext cx="12700" cy="685800"/>
          </a:xfrm>
          <a:prstGeom prst="curvedConnector3">
            <a:avLst>
              <a:gd name="adj1" fmla="val 463636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/>
          <p:cNvCxnSpPr>
            <a:cxnSpLocks/>
          </p:cNvCxnSpPr>
          <p:nvPr/>
        </p:nvCxnSpPr>
        <p:spPr>
          <a:xfrm>
            <a:off x="4722812" y="3611528"/>
            <a:ext cx="12700" cy="685800"/>
          </a:xfrm>
          <a:prstGeom prst="curvedConnector3">
            <a:avLst>
              <a:gd name="adj1" fmla="val 474545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5773415" y="2371016"/>
            <a:ext cx="3012749" cy="1055608"/>
          </a:xfrm>
          <a:prstGeom prst="wedgeRoundRectCallout">
            <a:avLst>
              <a:gd name="adj1" fmla="val -91406"/>
              <a:gd name="adj2" fmla="val 1370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Execution stack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is </a:t>
            </a:r>
            <a:r>
              <a:rPr lang="en-US" sz="2800" b="1" noProof="1">
                <a:solidFill>
                  <a:schemeClr val="accent1"/>
                </a:solidFill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xmlns="" val="170876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cxnSp>
        <p:nvCxnSpPr>
          <p:cNvPr id="7" name="Connector: Curved 6"/>
          <p:cNvCxnSpPr>
            <a:cxnSpLocks/>
            <a:stCxn id="36" idx="1"/>
          </p:cNvCxnSpPr>
          <p:nvPr/>
        </p:nvCxnSpPr>
        <p:spPr>
          <a:xfrm rot="10800000">
            <a:off x="2689348" y="4297328"/>
            <a:ext cx="12700" cy="1377950"/>
          </a:xfrm>
          <a:prstGeom prst="curvedConnector3">
            <a:avLst>
              <a:gd name="adj1" fmla="val 616363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1370012" y="2373692"/>
            <a:ext cx="4162299" cy="578882"/>
          </a:xfrm>
          <a:prstGeom prst="wedgeRoundRectCallout">
            <a:avLst>
              <a:gd name="adj1" fmla="val -29784"/>
              <a:gd name="adj2" fmla="val 2630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Event </a:t>
            </a:r>
            <a:r>
              <a:rPr lang="en-US" sz="2800" noProof="1">
                <a:solidFill>
                  <a:schemeClr val="accent1"/>
                </a:solidFill>
              </a:rPr>
              <a:t>callback</a:t>
            </a:r>
            <a:r>
              <a:rPr lang="en-US" sz="2800" noProof="1">
                <a:solidFill>
                  <a:srgbClr val="FFFFFF"/>
                </a:solidFill>
              </a:rPr>
              <a:t> is executed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271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synchronous</a:t>
            </a:r>
            <a:r>
              <a:rPr lang="en-US" dirty="0"/>
              <a:t> way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Code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3" y="3124200"/>
            <a:ext cx="10210800" cy="2548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conn = getDbConnection(connectionString);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stmt = conn.createStatement();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results = stmt.executeQuery(sqlQuery);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i=0; i&lt;results.length; i++)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results[i];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256212" y="1524000"/>
            <a:ext cx="3292181" cy="1055608"/>
          </a:xfrm>
          <a:prstGeom prst="wedgeRoundRectCallout">
            <a:avLst>
              <a:gd name="adj1" fmla="val -39162"/>
              <a:gd name="adj2" fmla="val 904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Operations are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carried out </a:t>
            </a:r>
            <a:r>
              <a:rPr lang="en-US" sz="2800" noProof="1">
                <a:solidFill>
                  <a:schemeClr val="accent1"/>
                </a:solidFill>
              </a:rPr>
              <a:t>in order</a:t>
            </a:r>
          </a:p>
        </p:txBody>
      </p:sp>
    </p:spTree>
    <p:extLst>
      <p:ext uri="{BB962C8B-B14F-4D97-AF65-F5344CB8AC3E}">
        <p14:creationId xmlns:p14="http://schemas.microsoft.com/office/powerpoint/2010/main" xmlns="" val="3378577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Node.js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way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Code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001531" y="2590800"/>
            <a:ext cx="10122082" cy="3404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getDbConnection(connectionString,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(err, conn)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conn.createStatement(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(err, stmt)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results = stmt.executeQuery(sqlQuery);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results.on('row', function(result)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// print result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86705" y="1219200"/>
            <a:ext cx="3939353" cy="1055608"/>
          </a:xfrm>
          <a:prstGeom prst="wedgeRoundRectCallout">
            <a:avLst>
              <a:gd name="adj1" fmla="val -30039"/>
              <a:gd name="adj2" fmla="val 863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accent1"/>
                </a:solidFill>
              </a:rPr>
              <a:t>Callbacks</a:t>
            </a:r>
            <a:r>
              <a:rPr lang="en-US" sz="2800" noProof="1">
                <a:solidFill>
                  <a:srgbClr val="FFFFFF"/>
                </a:solidFill>
              </a:rPr>
              <a:t> are invoked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when the result is ready</a:t>
            </a:r>
            <a:endParaRPr lang="en-US" sz="2800" noProof="1">
              <a:solidFill>
                <a:schemeClr val="accent1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589212" y="4811792"/>
            <a:ext cx="4347398" cy="1055608"/>
          </a:xfrm>
          <a:prstGeom prst="wedgeRoundRectCallout">
            <a:avLst>
              <a:gd name="adj1" fmla="val -76599"/>
              <a:gd name="adj2" fmla="val 474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Code execution </a:t>
            </a:r>
            <a:r>
              <a:rPr lang="en-US" sz="2800" noProof="1">
                <a:solidFill>
                  <a:schemeClr val="accent1"/>
                </a:solidFill>
              </a:rPr>
              <a:t>continues</a:t>
            </a:r>
          </a:p>
          <a:p>
            <a:pPr algn="ctr"/>
            <a:r>
              <a:rPr lang="en-US" sz="2800" noProof="1">
                <a:solidFill>
                  <a:schemeClr val="tx1"/>
                </a:solidFill>
              </a:rPr>
              <a:t>while waiting for response</a:t>
            </a:r>
          </a:p>
        </p:txBody>
      </p:sp>
    </p:spTree>
    <p:extLst>
      <p:ext uri="{BB962C8B-B14F-4D97-AF65-F5344CB8AC3E}">
        <p14:creationId xmlns:p14="http://schemas.microsoft.com/office/powerpoint/2010/main" xmlns="" val="644773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</a:t>
            </a:r>
            <a:r>
              <a:rPr lang="en-US" dirty="0">
                <a:solidFill>
                  <a:schemeClr val="accent1"/>
                </a:solidFill>
              </a:rPr>
              <a:t>callback</a:t>
            </a:r>
            <a:r>
              <a:rPr lang="en-US" dirty="0"/>
              <a:t> is the </a:t>
            </a:r>
            <a:r>
              <a:rPr lang="en-US" dirty="0">
                <a:solidFill>
                  <a:schemeClr val="accent1"/>
                </a:solidFill>
              </a:rPr>
              <a:t>last parameter</a:t>
            </a:r>
            <a:r>
              <a:rPr lang="en-US" dirty="0"/>
              <a:t> in the call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Error</a:t>
            </a:r>
            <a:r>
              <a:rPr lang="en-US" dirty="0"/>
              <a:t> is the </a:t>
            </a:r>
            <a:r>
              <a:rPr lang="en-US" dirty="0">
                <a:solidFill>
                  <a:schemeClr val="accent1"/>
                </a:solidFill>
              </a:rPr>
              <a:t>first parameter </a:t>
            </a:r>
            <a:r>
              <a:rPr lang="en-US" dirty="0"/>
              <a:t>in the callback</a:t>
            </a:r>
          </a:p>
          <a:p>
            <a:pPr>
              <a:spcBef>
                <a:spcPts val="26400"/>
              </a:spcBef>
            </a:pPr>
            <a:r>
              <a:rPr lang="en-US" dirty="0"/>
              <a:t>Always </a:t>
            </a:r>
            <a:r>
              <a:rPr lang="en-US" dirty="0">
                <a:solidFill>
                  <a:schemeClr val="accent1"/>
                </a:solidFill>
              </a:rPr>
              <a:t>check errors </a:t>
            </a:r>
            <a:r>
              <a:rPr lang="en-US" dirty="0"/>
              <a:t>and handle them correctly!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294607" y="3083308"/>
            <a:ext cx="9599611" cy="202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 undefined…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something with the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getStuff(inputParam,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291559" y="3307318"/>
            <a:ext cx="1611196" cy="578882"/>
          </a:xfrm>
          <a:prstGeom prst="wedgeRoundRectCallout">
            <a:avLst>
              <a:gd name="adj1" fmla="val -80427"/>
              <a:gd name="adj2" fmla="val -494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Callback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05759" y="4267200"/>
            <a:ext cx="2681035" cy="578882"/>
          </a:xfrm>
          <a:prstGeom prst="wedgeRoundRectCallout">
            <a:avLst>
              <a:gd name="adj1" fmla="val -71186"/>
              <a:gd name="adj2" fmla="val 59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Calling function</a:t>
            </a:r>
          </a:p>
        </p:txBody>
      </p:sp>
    </p:spTree>
    <p:extLst>
      <p:ext uri="{BB962C8B-B14F-4D97-AF65-F5344CB8AC3E}">
        <p14:creationId xmlns:p14="http://schemas.microsoft.com/office/powerpoint/2010/main" xmlns="" val="29215049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3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code to be composed like it is synchronous</a:t>
            </a:r>
          </a:p>
          <a:p>
            <a:r>
              <a:rPr lang="en-US" dirty="0"/>
              <a:t>Requires Node.js </a:t>
            </a:r>
            <a:r>
              <a:rPr lang="en-US" dirty="0">
                <a:solidFill>
                  <a:schemeClr val="accent1"/>
                </a:solidFill>
              </a:rPr>
              <a:t>version 7.6.0 </a:t>
            </a:r>
            <a:r>
              <a:rPr lang="en-US" dirty="0"/>
              <a:t>to work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Code in ES6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1349" y="3165122"/>
            <a:ext cx="10886126" cy="2702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conn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getDbConnection(connectionString);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stmt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conn.createStatement();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results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stmt.executeQuery(sqlQuery);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result of results)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i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 result;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6178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Modules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Making Our App Modular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145756" y="1905000"/>
            <a:ext cx="3897312" cy="2204401"/>
            <a:chOff x="3503612" y="1932149"/>
            <a:chExt cx="3897312" cy="2204401"/>
          </a:xfrm>
        </p:grpSpPr>
        <p:grpSp>
          <p:nvGrpSpPr>
            <p:cNvPr id="3" name="Group 2"/>
            <p:cNvGrpSpPr/>
            <p:nvPr/>
          </p:nvGrpSpPr>
          <p:grpSpPr>
            <a:xfrm>
              <a:off x="3503612" y="1932149"/>
              <a:ext cx="3098800" cy="1658301"/>
              <a:chOff x="2132012" y="1676400"/>
              <a:chExt cx="3098800" cy="1658301"/>
            </a:xfrm>
            <a:solidFill>
              <a:schemeClr val="accent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2132012" y="1676400"/>
                <a:ext cx="2716212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16412" y="1690051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044824" y="2420301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486524" y="322215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isometricTopUp"/>
              <a:lightRig rig="threePt" dir="t"/>
            </a:scene3d>
            <a:sp3d extrusionH="933450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TopUp"/>
                <a:lightRig rig="threePt" dir="t"/>
              </a:scene3d>
            </a:bodyPr>
            <a:lstStyle/>
            <a:p>
              <a:pPr algn="ctr"/>
              <a:endParaRPr lang="en-US" sz="2800"/>
            </a:p>
          </p:txBody>
        </p:sp>
        <p:sp>
          <p:nvSpPr>
            <p:cNvPr id="16" name="Arrow: Up 15"/>
            <p:cNvSpPr/>
            <p:nvPr/>
          </p:nvSpPr>
          <p:spPr>
            <a:xfrm>
              <a:off x="5711824" y="3133250"/>
              <a:ext cx="685800" cy="650476"/>
            </a:xfrm>
            <a:prstGeom prst="upArrow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xmlns="" val="2123390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79412" y="2011054"/>
            <a:ext cx="5334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class Person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constructor(name)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this.name = name;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toString() {</a:t>
            </a:r>
          </a:p>
          <a:p>
            <a:pPr marL="900113" indent="-900113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return `I'm ${this.name}`;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79412" y="1423613"/>
            <a:ext cx="533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persons.js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65822" y="3230255"/>
            <a:ext cx="5782837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Person 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400" noProof="1">
                <a:solidFill>
                  <a:srgbClr val="FBEEDC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endParaRPr lang="en-US" sz="2400" noProof="1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 = new Person('Pesho');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console.log(p.toString());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065823" y="2642813"/>
            <a:ext cx="57828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app.js</a:t>
            </a:r>
          </a:p>
        </p:txBody>
      </p:sp>
      <p:sp>
        <p:nvSpPr>
          <p:cNvPr id="14" name="Oval 13"/>
          <p:cNvSpPr/>
          <p:nvPr/>
        </p:nvSpPr>
        <p:spPr>
          <a:xfrm>
            <a:off x="1192205" y="2071312"/>
            <a:ext cx="1649412" cy="41910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Freeform: Shape 21"/>
          <p:cNvSpPr/>
          <p:nvPr/>
        </p:nvSpPr>
        <p:spPr>
          <a:xfrm>
            <a:off x="2828269" y="2062816"/>
            <a:ext cx="5714904" cy="2197238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1522" h="5452962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70212" y="5538413"/>
            <a:ext cx="1851811" cy="557587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Freeform: Shape 23"/>
          <p:cNvSpPr/>
          <p:nvPr/>
        </p:nvSpPr>
        <p:spPr>
          <a:xfrm>
            <a:off x="4170633" y="2731030"/>
            <a:ext cx="3135421" cy="2788246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2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2" grpId="1" animBg="1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Modules</a:t>
            </a:r>
            <a:r>
              <a:rPr lang="en-US" dirty="0"/>
              <a:t> allow larger apps to be </a:t>
            </a:r>
            <a:r>
              <a:rPr lang="en-US" dirty="0">
                <a:solidFill>
                  <a:schemeClr val="accent1"/>
                </a:solidFill>
              </a:rPr>
              <a:t>split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organized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expose</a:t>
            </a:r>
            <a:r>
              <a:rPr lang="en-US" dirty="0"/>
              <a:t> a module</a:t>
            </a:r>
          </a:p>
          <a:p>
            <a:pPr>
              <a:spcBef>
                <a:spcPts val="10800"/>
              </a:spcBef>
            </a:pPr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use</a:t>
            </a:r>
            <a:r>
              <a:rPr lang="en-US" dirty="0"/>
              <a:t> a module from another file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Modules</a:t>
            </a:r>
            <a:endParaRPr lang="bg-BG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08012" y="2696586"/>
            <a:ext cx="9525000" cy="9610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accent1"/>
                </a:solidFill>
              </a:rPr>
              <a:t>module.exports </a:t>
            </a:r>
            <a:r>
              <a:rPr lang="en-US" sz="2400" noProof="1">
                <a:solidFill>
                  <a:srgbClr val="FBEEDC"/>
                </a:solidFill>
              </a:rPr>
              <a:t>= { getById, getAll, update };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08012" y="4601586"/>
            <a:ext cx="9525000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Person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api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getById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('./api').getById;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{ getById }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('./api');</a:t>
            </a:r>
          </a:p>
        </p:txBody>
      </p:sp>
    </p:spTree>
    <p:extLst>
      <p:ext uri="{BB962C8B-B14F-4D97-AF65-F5344CB8AC3E}">
        <p14:creationId xmlns:p14="http://schemas.microsoft.com/office/powerpoint/2010/main" xmlns="" val="1213095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comes with a plethora of </a:t>
            </a:r>
            <a:r>
              <a:rPr lang="en-US" dirty="0">
                <a:solidFill>
                  <a:schemeClr val="accent1"/>
                </a:solidFill>
              </a:rPr>
              <a:t>useful modules</a:t>
            </a:r>
          </a:p>
          <a:p>
            <a:r>
              <a:rPr lang="en-US" dirty="0"/>
              <a:t>Imported with a string identifier</a:t>
            </a:r>
          </a:p>
          <a:p>
            <a:pPr>
              <a:spcBef>
                <a:spcPts val="10200"/>
              </a:spcBef>
            </a:pPr>
            <a:r>
              <a:rPr lang="en-US" dirty="0"/>
              <a:t>Commonly used modules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fs, http, crypto, </a:t>
            </a:r>
            <a:r>
              <a:rPr lang="en-US" b="1" dirty="0" err="1">
                <a:solidFill>
                  <a:schemeClr val="accent1"/>
                </a:solidFill>
              </a:rPr>
              <a:t>os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More at </a:t>
            </a:r>
            <a:r>
              <a:rPr lang="en-US" dirty="0">
                <a:hlinkClick r:id="rId2"/>
              </a:rPr>
              <a:t>https://nodejs.org/api/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Built-in Modules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08013" y="2895600"/>
            <a:ext cx="9525000" cy="560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fs =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xmlns="" val="40232314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components</a:t>
            </a:r>
          </a:p>
          <a:p>
            <a:pPr lvl="1"/>
            <a:r>
              <a:rPr lang="en-US" dirty="0"/>
              <a:t>Internet – </a:t>
            </a:r>
            <a:r>
              <a:rPr lang="en-US" dirty="0">
                <a:solidFill>
                  <a:schemeClr val="accent1"/>
                </a:solidFill>
              </a:rPr>
              <a:t>provides</a:t>
            </a:r>
            <a:r>
              <a:rPr lang="en-US" dirty="0"/>
              <a:t> data transfer channels over the </a:t>
            </a:r>
            <a:r>
              <a:rPr lang="en-US" dirty="0">
                <a:solidFill>
                  <a:schemeClr val="accent1"/>
                </a:solidFill>
              </a:rPr>
              <a:t>TCP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HTTP</a:t>
            </a:r>
            <a:r>
              <a:rPr lang="en-US" dirty="0"/>
              <a:t> protocols</a:t>
            </a:r>
          </a:p>
          <a:p>
            <a:pPr lvl="1"/>
            <a:r>
              <a:rPr lang="en-US" dirty="0"/>
              <a:t>Clients (Web browsers) –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servers – IIS, Apache, Tomcat, GWS, etc.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Structural Components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56512" y="4546015"/>
            <a:ext cx="1714500" cy="1420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457" y="4661448"/>
            <a:ext cx="1196607" cy="1196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1380" y="5908602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523162" y="5970498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  <a:endParaRPr lang="bg-BG" sz="2800" dirty="0"/>
          </a:p>
        </p:txBody>
      </p:sp>
      <p:sp>
        <p:nvSpPr>
          <p:cNvPr id="23" name="Curved Down Arrow 22"/>
          <p:cNvSpPr/>
          <p:nvPr/>
        </p:nvSpPr>
        <p:spPr>
          <a:xfrm>
            <a:off x="3341316" y="4505567"/>
            <a:ext cx="4319704" cy="990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0800000">
            <a:off x="3253121" y="5529614"/>
            <a:ext cx="4244135" cy="919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88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3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Modules</a:t>
            </a:r>
            <a:endParaRPr lang="bg-BG" dirty="0"/>
          </a:p>
        </p:txBody>
      </p:sp>
      <p:grpSp>
        <p:nvGrpSpPr>
          <p:cNvPr id="2" name="Group 1"/>
          <p:cNvGrpSpPr/>
          <p:nvPr/>
        </p:nvGrpSpPr>
        <p:grpSpPr>
          <a:xfrm>
            <a:off x="1294607" y="1524000"/>
            <a:ext cx="9599611" cy="1792801"/>
            <a:chOff x="1294607" y="1847939"/>
            <a:chExt cx="9599611" cy="1792801"/>
          </a:xfrm>
        </p:grpSpPr>
        <p:sp>
          <p:nvSpPr>
            <p:cNvPr id="493572" name="Rectangle 4"/>
            <p:cNvSpPr>
              <a:spLocks noChangeArrowheads="1"/>
            </p:cNvSpPr>
            <p:nvPr/>
          </p:nvSpPr>
          <p:spPr bwMode="auto">
            <a:xfrm>
              <a:off x="1294607" y="2261901"/>
              <a:ext cx="9599611" cy="13788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count = 2;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doIt = function(i, callback) { … }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module.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exports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.doIt = doIt;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module.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exports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.someVar = 'result';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294607" y="1847939"/>
              <a:ext cx="9599611" cy="41395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first.js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94607" y="3812349"/>
            <a:ext cx="9599611" cy="2436051"/>
            <a:chOff x="1294607" y="4038600"/>
            <a:chExt cx="9599611" cy="2436051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294607" y="4452559"/>
              <a:ext cx="9599611" cy="202209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one = 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require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('./first');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one.doIt(23, function (err, result) {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console.log(result);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console.log(one.someVar);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console.log(one.count); // invalid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294607" y="4038600"/>
              <a:ext cx="9599611" cy="41395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second.js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660526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Installed from Node Package Manager (</a:t>
            </a:r>
            <a:r>
              <a:rPr lang="en-US" dirty="0">
                <a:solidFill>
                  <a:schemeClr val="accent1"/>
                </a:solidFill>
              </a:rPr>
              <a:t>NPM</a:t>
            </a:r>
            <a:r>
              <a:rPr lang="en-US" dirty="0"/>
              <a:t>)</a:t>
            </a:r>
          </a:p>
          <a:p>
            <a:r>
              <a:rPr lang="en-US" dirty="0"/>
              <a:t>Run from the terminal</a:t>
            </a:r>
          </a:p>
          <a:p>
            <a:pPr>
              <a:spcBef>
                <a:spcPts val="6600"/>
              </a:spcBef>
            </a:pPr>
            <a:r>
              <a:rPr lang="en-US" dirty="0"/>
              <a:t>To use in your code</a:t>
            </a:r>
          </a:p>
          <a:p>
            <a:pPr>
              <a:spcBef>
                <a:spcPts val="6600"/>
              </a:spcBef>
            </a:pPr>
            <a:r>
              <a:rPr lang="en-US" dirty="0"/>
              <a:t>To install globally (for use from the terminal)</a:t>
            </a:r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Third-Party Modules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789112" y="25908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install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--save</a:t>
            </a:r>
            <a:r>
              <a:rPr lang="en-US" sz="2800" dirty="0">
                <a:solidFill>
                  <a:schemeClr val="tx2"/>
                </a:solidFill>
              </a:rPr>
              <a:t> express --save-exact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89112" y="3999203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let express = require('express');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789112" y="55626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install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--g</a:t>
            </a:r>
            <a:r>
              <a:rPr lang="en-US" sz="2800" dirty="0">
                <a:solidFill>
                  <a:schemeClr val="tx2"/>
                </a:solidFill>
              </a:rPr>
              <a:t> mocha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1624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Web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Let's start the fun!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1212" y="1847797"/>
            <a:ext cx="2089789" cy="2411728"/>
          </a:xfrm>
          <a:prstGeom prst="rect">
            <a:avLst/>
          </a:prstGeom>
        </p:spPr>
      </p:pic>
      <p:sp>
        <p:nvSpPr>
          <p:cNvPr id="2" name="Rectangle: Rounded Corners 1"/>
          <p:cNvSpPr>
            <a:spLocks noChangeAspect="1"/>
          </p:cNvSpPr>
          <p:nvPr/>
        </p:nvSpPr>
        <p:spPr>
          <a:xfrm>
            <a:off x="6704012" y="2514600"/>
            <a:ext cx="1447800" cy="814388"/>
          </a:xfrm>
          <a:prstGeom prst="roundRect">
            <a:avLst>
              <a:gd name="adj" fmla="val 8621"/>
            </a:avLst>
          </a:prstGeom>
          <a:noFill/>
          <a:ln w="76200">
            <a:solidFill>
              <a:srgbClr val="88B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rapezoid 2"/>
          <p:cNvSpPr/>
          <p:nvPr/>
        </p:nvSpPr>
        <p:spPr>
          <a:xfrm>
            <a:off x="6208712" y="3516831"/>
            <a:ext cx="2438400" cy="293169"/>
          </a:xfrm>
          <a:prstGeom prst="trapezoid">
            <a:avLst>
              <a:gd name="adj" fmla="val 170923"/>
            </a:avLst>
          </a:prstGeom>
          <a:noFill/>
          <a:ln w="76200">
            <a:solidFill>
              <a:srgbClr val="88B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7" name="Arrow: Right 6"/>
          <p:cNvSpPr/>
          <p:nvPr/>
        </p:nvSpPr>
        <p:spPr>
          <a:xfrm>
            <a:off x="5710138" y="2430047"/>
            <a:ext cx="70770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Right 7"/>
          <p:cNvSpPr/>
          <p:nvPr/>
        </p:nvSpPr>
        <p:spPr>
          <a:xfrm flipH="1">
            <a:off x="5710138" y="3053661"/>
            <a:ext cx="70770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728411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accent1"/>
                </a:solidFill>
              </a:rPr>
              <a:t>physical</a:t>
            </a:r>
            <a:r>
              <a:rPr lang="en-US" dirty="0"/>
              <a:t> servers have </a:t>
            </a:r>
            <a:r>
              <a:rPr lang="en-US" dirty="0">
                <a:solidFill>
                  <a:schemeClr val="accent1"/>
                </a:solidFill>
              </a:rPr>
              <a:t>hardware</a:t>
            </a:r>
          </a:p>
          <a:p>
            <a:r>
              <a:rPr lang="en-US" dirty="0"/>
              <a:t>The hardware is controlled by the </a:t>
            </a:r>
            <a:r>
              <a:rPr lang="en-US" dirty="0">
                <a:solidFill>
                  <a:schemeClr val="accent1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accent1"/>
                </a:solidFill>
              </a:rPr>
              <a:t>Web servers </a:t>
            </a:r>
            <a:r>
              <a:rPr lang="en-US" dirty="0"/>
              <a:t>are </a:t>
            </a:r>
            <a:r>
              <a:rPr lang="en-US" dirty="0">
                <a:solidFill>
                  <a:schemeClr val="accent1"/>
                </a:solidFill>
              </a:rPr>
              <a:t>software</a:t>
            </a:r>
            <a:r>
              <a:rPr lang="en-US" dirty="0"/>
              <a:t> products that use the operating  system to </a:t>
            </a:r>
            <a:r>
              <a:rPr lang="en-US" dirty="0">
                <a:solidFill>
                  <a:schemeClr val="accent1"/>
                </a:solidFill>
              </a:rPr>
              <a:t>handle web requests</a:t>
            </a:r>
          </a:p>
          <a:p>
            <a:pPr lvl="1"/>
            <a:r>
              <a:rPr lang="en-US" dirty="0"/>
              <a:t>Web servers serve Web content</a:t>
            </a:r>
          </a:p>
          <a:p>
            <a:r>
              <a:rPr lang="en-US" dirty="0"/>
              <a:t>These requests are </a:t>
            </a:r>
            <a:r>
              <a:rPr lang="en-US" dirty="0">
                <a:solidFill>
                  <a:schemeClr val="accent1"/>
                </a:solidFill>
              </a:rPr>
              <a:t>redirected to other software </a:t>
            </a:r>
            <a:r>
              <a:rPr lang="en-US" dirty="0"/>
              <a:t>products (ASP.NET, PHP, etc.), depending on the web server </a:t>
            </a:r>
            <a:r>
              <a:rPr lang="en-US" dirty="0">
                <a:solidFill>
                  <a:schemeClr val="accent1"/>
                </a:solidFill>
              </a:rPr>
              <a:t>settings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Web Servers Do? (Again)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46441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write a simple Node.js web server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Node.js Web Server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2439412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>
                <a:solidFill>
                  <a:schemeClr val="tx2"/>
                </a:solidFill>
              </a:rPr>
              <a:t>const </a:t>
            </a:r>
            <a:r>
              <a:rPr lang="en-US" sz="2400" noProof="1">
                <a:solidFill>
                  <a:schemeClr val="accent1"/>
                </a:solidFill>
              </a:rPr>
              <a:t>http</a:t>
            </a:r>
            <a:r>
              <a:rPr lang="en-US" sz="2400" noProof="1">
                <a:solidFill>
                  <a:schemeClr val="tx2"/>
                </a:solidFill>
              </a:rPr>
              <a:t>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</a:t>
            </a:r>
            <a:r>
              <a:rPr lang="en-US" sz="2400" noProof="1">
                <a:solidFill>
                  <a:schemeClr val="accent1"/>
                </a:solidFill>
              </a:rPr>
              <a:t>'http</a:t>
            </a:r>
            <a:r>
              <a:rPr lang="en-US" sz="2400" noProof="1">
                <a:solidFill>
                  <a:schemeClr val="tx2"/>
                </a:solidFill>
              </a:rPr>
              <a:t>')</a:t>
            </a:r>
          </a:p>
          <a:p>
            <a:endParaRPr lang="en-US" sz="2400" noProof="1">
              <a:solidFill>
                <a:schemeClr val="tx2"/>
              </a:solidFill>
            </a:endParaRPr>
          </a:p>
          <a:p>
            <a:r>
              <a:rPr lang="en-US" sz="2400" noProof="1">
                <a:solidFill>
                  <a:schemeClr val="tx2"/>
                </a:solidFill>
              </a:rPr>
              <a:t>http.</a:t>
            </a:r>
            <a:r>
              <a:rPr lang="en-US" sz="2400" noProof="1">
                <a:solidFill>
                  <a:schemeClr val="accent1"/>
                </a:solidFill>
              </a:rPr>
              <a:t>createServer</a:t>
            </a:r>
            <a:r>
              <a:rPr lang="en-US" sz="2400" noProof="1">
                <a:solidFill>
                  <a:schemeClr val="tx2"/>
                </a:solidFill>
              </a:rPr>
              <a:t>((req, res) =&gt; {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res.</a:t>
            </a:r>
            <a:r>
              <a:rPr lang="en-US" sz="2400" noProof="1">
                <a:solidFill>
                  <a:schemeClr val="accent1"/>
                </a:solidFill>
              </a:rPr>
              <a:t>write</a:t>
            </a:r>
            <a:r>
              <a:rPr lang="en-US" sz="2400" noProof="1">
                <a:solidFill>
                  <a:schemeClr val="tx2"/>
                </a:solidFill>
              </a:rPr>
              <a:t>('Hi!')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res.</a:t>
            </a:r>
            <a:r>
              <a:rPr lang="en-US" sz="2400" noProof="1">
                <a:solidFill>
                  <a:schemeClr val="accent1"/>
                </a:solidFill>
              </a:rPr>
              <a:t>end</a:t>
            </a:r>
            <a:r>
              <a:rPr lang="en-US" sz="2400" noProof="1">
                <a:solidFill>
                  <a:schemeClr val="tx2"/>
                </a:solidFill>
              </a:rPr>
              <a:t>()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}).</a:t>
            </a:r>
            <a:r>
              <a:rPr lang="en-US" sz="2400" noProof="1">
                <a:solidFill>
                  <a:schemeClr val="accent1"/>
                </a:solidFill>
              </a:rPr>
              <a:t>listen</a:t>
            </a:r>
            <a:r>
              <a:rPr lang="en-US" sz="2400" noProof="1">
                <a:solidFill>
                  <a:schemeClr val="tx2"/>
                </a:solidFill>
              </a:rPr>
              <a:t>(1337)</a:t>
            </a:r>
          </a:p>
          <a:p>
            <a:endParaRPr lang="en-US" sz="2400" noProof="1">
              <a:solidFill>
                <a:schemeClr val="tx2"/>
              </a:solidFill>
            </a:endParaRPr>
          </a:p>
          <a:p>
            <a:r>
              <a:rPr lang="en-US" sz="2400" noProof="1">
                <a:solidFill>
                  <a:schemeClr val="tx2"/>
                </a:solidFill>
              </a:rPr>
              <a:t>console.log('Node.js server running on port 1337')</a:t>
            </a:r>
          </a:p>
        </p:txBody>
      </p:sp>
    </p:spTree>
    <p:extLst>
      <p:ext uri="{BB962C8B-B14F-4D97-AF65-F5344CB8AC3E}">
        <p14:creationId xmlns:p14="http://schemas.microsoft.com/office/powerpoint/2010/main" xmlns="" val="1994359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151121"/>
            <a:ext cx="9332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1"/>
                </a:solidFill>
              </a:rPr>
              <a:t>Web Servers </a:t>
            </a:r>
            <a:r>
              <a:rPr lang="en-US" sz="3600" dirty="0"/>
              <a:t>transfer resources to the </a:t>
            </a:r>
            <a:r>
              <a:rPr lang="en-US" sz="3600" dirty="0">
                <a:solidFill>
                  <a:schemeClr val="accent1"/>
                </a:solidFill>
              </a:rPr>
              <a:t>Client</a:t>
            </a:r>
          </a:p>
          <a:p>
            <a:r>
              <a:rPr lang="en-US" dirty="0"/>
              <a:t>The Node.js </a:t>
            </a:r>
            <a:r>
              <a:rPr lang="en-US" dirty="0">
                <a:solidFill>
                  <a:schemeClr val="accent1"/>
                </a:solidFill>
              </a:rPr>
              <a:t>Event Loop </a:t>
            </a:r>
            <a:r>
              <a:rPr lang="en-US" dirty="0"/>
              <a:t>runs slow tasks in the background asynchronously</a:t>
            </a:r>
          </a:p>
          <a:p>
            <a:r>
              <a:rPr lang="en-US" dirty="0"/>
              <a:t>You can organize your code with </a:t>
            </a:r>
            <a:r>
              <a:rPr lang="en-US" dirty="0">
                <a:solidFill>
                  <a:schemeClr val="accent1"/>
                </a:solidFill>
              </a:rPr>
              <a:t>modules</a:t>
            </a:r>
          </a:p>
          <a:p>
            <a:pPr>
              <a:spcBef>
                <a:spcPts val="7200"/>
              </a:spcBef>
            </a:pPr>
            <a:r>
              <a:rPr lang="en-US" dirty="0">
                <a:solidFill>
                  <a:schemeClr val="accent1"/>
                </a:solidFill>
              </a:rPr>
              <a:t>NPM</a:t>
            </a:r>
            <a:r>
              <a:rPr lang="en-US" dirty="0"/>
              <a:t> allows quick access to external modules</a:t>
            </a:r>
          </a:p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9752012" y="1126734"/>
            <a:ext cx="2253081" cy="2438400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608012" y="5410200"/>
            <a:ext cx="86106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init</a:t>
            </a:r>
            <a:r>
              <a:rPr lang="en-US" sz="2800" dirty="0">
                <a:solidFill>
                  <a:schemeClr val="tx2"/>
                </a:solidFill>
              </a:rPr>
              <a:t> -y</a:t>
            </a:r>
          </a:p>
          <a:p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install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--save</a:t>
            </a:r>
            <a:r>
              <a:rPr lang="en-US" sz="2800" dirty="0">
                <a:solidFill>
                  <a:schemeClr val="tx2"/>
                </a:solidFill>
              </a:rPr>
              <a:t> socket.io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012" y="38862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let express = </a:t>
            </a:r>
            <a:r>
              <a:rPr lang="en-US" sz="2800" dirty="0">
                <a:solidFill>
                  <a:schemeClr val="accent1"/>
                </a:solidFill>
              </a:rPr>
              <a:t>require</a:t>
            </a:r>
            <a:r>
              <a:rPr lang="en-US" sz="2800" dirty="0">
                <a:solidFill>
                  <a:schemeClr val="tx2"/>
                </a:solidFill>
              </a:rPr>
              <a:t>('express');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824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and Node.js Introduction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08812" y="1295400"/>
            <a:ext cx="5003176" cy="4767176"/>
            <a:chOff x="7274741" y="1783165"/>
            <a:chExt cx="4634157" cy="4415564"/>
          </a:xfrm>
        </p:grpSpPr>
        <p:pic>
          <p:nvPicPr>
            <p:cNvPr id="13" name="Picture 12">
              <a:hlinkClick r:id="rId3"/>
              <a:extLst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9439815" y="1783165"/>
              <a:ext cx="2467918" cy="536932"/>
            </a:xfrm>
            <a:prstGeom prst="roundRect">
              <a:avLst>
                <a:gd name="adj" fmla="val 325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0"/>
            </a:effectLst>
          </p:spPr>
        </p:pic>
        <p:pic>
          <p:nvPicPr>
            <p:cNvPr id="14" name="Picture 13">
              <a:hlinkClick r:id="rId5"/>
              <a:extLst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7274741" y="2448642"/>
              <a:ext cx="2801416" cy="653664"/>
            </a:xfrm>
            <a:prstGeom prst="roundRect">
              <a:avLst>
                <a:gd name="adj" fmla="val 4155"/>
              </a:avLst>
            </a:prstGeom>
          </p:spPr>
        </p:pic>
        <p:pic>
          <p:nvPicPr>
            <p:cNvPr id="15" name="Picture 14">
              <a:hlinkClick r:id="rId7"/>
              <a:extLst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0186210" y="3230850"/>
              <a:ext cx="1721523" cy="722243"/>
            </a:xfrm>
            <a:prstGeom prst="roundRect">
              <a:avLst>
                <a:gd name="adj" fmla="val 2634"/>
              </a:avLst>
            </a:prstGeom>
          </p:spPr>
        </p:pic>
        <p:pic>
          <p:nvPicPr>
            <p:cNvPr id="16" name="Picture 15">
              <a:hlinkClick r:id="rId9"/>
              <a:extLst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74741" y="3230849"/>
              <a:ext cx="2801416" cy="722243"/>
            </a:xfrm>
            <a:prstGeom prst="roundRect">
              <a:avLst>
                <a:gd name="adj" fmla="val 5533"/>
              </a:avLst>
            </a:prstGeom>
          </p:spPr>
        </p:pic>
        <p:pic>
          <p:nvPicPr>
            <p:cNvPr id="17" name="Picture 16">
              <a:hlinkClick r:id="rId11"/>
              <a:extLst/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0188024" y="2448641"/>
              <a:ext cx="1720874" cy="653664"/>
            </a:xfrm>
            <a:prstGeom prst="roundRect">
              <a:avLst>
                <a:gd name="adj" fmla="val 3568"/>
              </a:avLst>
            </a:prstGeom>
          </p:spPr>
        </p:pic>
        <p:pic>
          <p:nvPicPr>
            <p:cNvPr id="18" name="Picture 17">
              <a:hlinkClick r:id="rId13"/>
              <a:extLst/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74741" y="1783165"/>
              <a:ext cx="2070634" cy="536932"/>
            </a:xfrm>
            <a:prstGeom prst="roundRect">
              <a:avLst>
                <a:gd name="adj" fmla="val 3378"/>
              </a:avLst>
            </a:prstGeom>
          </p:spPr>
        </p:pic>
        <p:pic>
          <p:nvPicPr>
            <p:cNvPr id="20" name="Picture 19">
              <a:hlinkClick r:id="rId15"/>
              <a:extLst/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116685" y="4851971"/>
              <a:ext cx="1792213" cy="1346758"/>
            </a:xfrm>
            <a:prstGeom prst="roundRect">
              <a:avLst>
                <a:gd name="adj" fmla="val 3461"/>
              </a:avLst>
            </a:prstGeom>
          </p:spPr>
        </p:pic>
        <p:pic>
          <p:nvPicPr>
            <p:cNvPr id="21" name="Picture 20">
              <a:extLst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425439" y="4083176"/>
              <a:ext cx="1483459" cy="638712"/>
            </a:xfrm>
            <a:prstGeom prst="roundRect">
              <a:avLst>
                <a:gd name="adj" fmla="val 3586"/>
              </a:avLst>
            </a:prstGeom>
          </p:spPr>
        </p:pic>
        <p:pic>
          <p:nvPicPr>
            <p:cNvPr id="22" name="Picture 21">
              <a:hlinkClick r:id="rId18"/>
              <a:extLst/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76156" y="5604719"/>
              <a:ext cx="2705848" cy="594010"/>
            </a:xfrm>
            <a:prstGeom prst="roundRect">
              <a:avLst>
                <a:gd name="adj" fmla="val 5492"/>
              </a:avLst>
            </a:prstGeom>
          </p:spPr>
        </p:pic>
        <p:pic>
          <p:nvPicPr>
            <p:cNvPr id="24" name="Picture 23">
              <a:hlinkClick r:id="rId20"/>
              <a:extLst/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64468" y="4074432"/>
              <a:ext cx="1433578" cy="647455"/>
            </a:xfrm>
            <a:prstGeom prst="roundRect">
              <a:avLst>
                <a:gd name="adj" fmla="val 4755"/>
              </a:avLst>
            </a:prstGeom>
          </p:spPr>
        </p:pic>
        <p:pic>
          <p:nvPicPr>
            <p:cNvPr id="25" name="Picture 24">
              <a:hlinkClick r:id="rId22"/>
              <a:extLst/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74741" y="4065688"/>
              <a:ext cx="1462334" cy="656199"/>
            </a:xfrm>
            <a:prstGeom prst="roundRect">
              <a:avLst>
                <a:gd name="adj" fmla="val 6970"/>
              </a:avLst>
            </a:prstGeom>
          </p:spPr>
        </p:pic>
        <p:pic>
          <p:nvPicPr>
            <p:cNvPr id="27" name="Picture 26">
              <a:hlinkClick r:id="rId24"/>
              <a:extLst/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7276156" y="4866298"/>
              <a:ext cx="2705848" cy="594010"/>
            </a:xfrm>
            <a:prstGeom prst="roundRect">
              <a:avLst>
                <a:gd name="adj" fmla="val 6594"/>
              </a:avLst>
            </a:prstGeom>
          </p:spPr>
        </p:pic>
      </p:grpSp>
      <p:sp>
        <p:nvSpPr>
          <p:cNvPr id="2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6"/>
              </a:rPr>
              <a:t>https://softuni.bg/courses/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73719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7100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18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components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ocator (URL)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dirty="0"/>
              <a:t>dentifiers (URIs)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Semantic Components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30971" y="4648200"/>
            <a:ext cx="1822640" cy="1822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86469" y="4570627"/>
            <a:ext cx="1750817" cy="1750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3232" y="1808395"/>
            <a:ext cx="454466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52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Clients use </a:t>
            </a:r>
            <a:r>
              <a:rPr lang="en-US" dirty="0">
                <a:solidFill>
                  <a:schemeClr val="accent1"/>
                </a:solidFill>
              </a:rPr>
              <a:t>Web browser </a:t>
            </a:r>
            <a:r>
              <a:rPr lang="en-US" dirty="0"/>
              <a:t>application to </a:t>
            </a:r>
            <a:r>
              <a:rPr lang="en-US" dirty="0">
                <a:solidFill>
                  <a:schemeClr val="accent1"/>
                </a:solidFill>
              </a:rPr>
              <a:t>request</a:t>
            </a:r>
            <a:r>
              <a:rPr lang="en-US" dirty="0"/>
              <a:t> resources from the </a:t>
            </a:r>
            <a:r>
              <a:rPr lang="en-US" dirty="0">
                <a:solidFill>
                  <a:schemeClr val="accent1"/>
                </a:solidFill>
              </a:rPr>
              <a:t>Web servers </a:t>
            </a:r>
            <a:r>
              <a:rPr lang="en-US" dirty="0"/>
              <a:t>via HTTP</a:t>
            </a:r>
          </a:p>
          <a:p>
            <a:r>
              <a:rPr lang="en-US" dirty="0"/>
              <a:t>Servers </a:t>
            </a:r>
            <a:r>
              <a:rPr lang="en-US" dirty="0">
                <a:solidFill>
                  <a:schemeClr val="accent1"/>
                </a:solidFill>
              </a:rPr>
              <a:t>send</a:t>
            </a:r>
            <a:r>
              <a:rPr lang="en-US" dirty="0"/>
              <a:t> the requested resource as a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</a:p>
          <a:p>
            <a:r>
              <a:rPr lang="en-US" dirty="0"/>
              <a:t>Web pages are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in WWW</a:t>
            </a:r>
          </a:p>
          <a:p>
            <a:r>
              <a:rPr lang="en-US" dirty="0"/>
              <a:t>Web sites are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of Web pages in WWW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Infrastructure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12" y="4226675"/>
            <a:ext cx="3665466" cy="22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24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 components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1065212" y="1649432"/>
            <a:ext cx="2819400" cy="990600"/>
            <a:chOff x="4446384" y="1457528"/>
            <a:chExt cx="2943427" cy="1874912"/>
          </a:xfrm>
        </p:grpSpPr>
        <p:sp>
          <p:nvSpPr>
            <p:cNvPr id="6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Home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65212" y="3527561"/>
            <a:ext cx="2819400" cy="990600"/>
            <a:chOff x="4446384" y="1457528"/>
            <a:chExt cx="2943427" cy="1874912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About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65212" y="5383232"/>
            <a:ext cx="2819400" cy="990600"/>
            <a:chOff x="4446384" y="1457528"/>
            <a:chExt cx="2943427" cy="1874912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Contacts</a:t>
              </a:r>
            </a:p>
          </p:txBody>
        </p:sp>
      </p:grpSp>
      <p:sp>
        <p:nvSpPr>
          <p:cNvPr id="16" name="Right Bracket 15"/>
          <p:cNvSpPr/>
          <p:nvPr/>
        </p:nvSpPr>
        <p:spPr>
          <a:xfrm>
            <a:off x="6913448" y="1634371"/>
            <a:ext cx="914400" cy="4739461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: Rounded Corners 6"/>
          <p:cNvSpPr/>
          <p:nvPr/>
        </p:nvSpPr>
        <p:spPr>
          <a:xfrm>
            <a:off x="8774300" y="3253622"/>
            <a:ext cx="2819400" cy="9906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4226" y="3456534"/>
            <a:ext cx="237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 Site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4265612" y="1130801"/>
            <a:ext cx="2427910" cy="721543"/>
          </a:xfrm>
          <a:prstGeom prst="wedgeRoundRectCallout">
            <a:avLst>
              <a:gd name="adj1" fmla="val -60921"/>
              <a:gd name="adj2" fmla="val 366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xmlns="" val="20087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3108</Words>
  <Application>Microsoft Office PowerPoint</Application>
  <PresentationFormat>Custom</PresentationFormat>
  <Paragraphs>641</Paragraphs>
  <Slides>68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SoftUni 16x9</vt:lpstr>
      <vt:lpstr>Web Technologies Basics</vt:lpstr>
      <vt:lpstr>Table of Contents</vt:lpstr>
      <vt:lpstr>Have a Question?</vt:lpstr>
      <vt:lpstr>WWW and URL</vt:lpstr>
      <vt:lpstr>What is WWW?</vt:lpstr>
      <vt:lpstr>WWW Structural Components</vt:lpstr>
      <vt:lpstr>WWW Semantic Components</vt:lpstr>
      <vt:lpstr>WWW Infrastructure</vt:lpstr>
      <vt:lpstr>Web site components</vt:lpstr>
      <vt:lpstr>Uniform Resource Locator (URL)</vt:lpstr>
      <vt:lpstr>URL Encoding</vt:lpstr>
      <vt:lpstr>URL – Examples</vt:lpstr>
      <vt:lpstr>What Do the Web Servers Do?</vt:lpstr>
      <vt:lpstr>HTML, XML, JSON, RSS</vt:lpstr>
      <vt:lpstr>HTML</vt:lpstr>
      <vt:lpstr>HTML – Example</vt:lpstr>
      <vt:lpstr>XML</vt:lpstr>
      <vt:lpstr>JSON</vt:lpstr>
      <vt:lpstr>RSS</vt:lpstr>
      <vt:lpstr>RSS – Example</vt:lpstr>
      <vt:lpstr>The HTTP Protocol</vt:lpstr>
      <vt:lpstr>HTTP</vt:lpstr>
      <vt:lpstr>HTTP: Request-Response Protocol</vt:lpstr>
      <vt:lpstr>Example: Hyper Text Transfer Protocol</vt:lpstr>
      <vt:lpstr>HTTP Request Message</vt:lpstr>
      <vt:lpstr>HTTP Request Methods</vt:lpstr>
      <vt:lpstr>HTTP Response Message</vt:lpstr>
      <vt:lpstr>Content-Type and Disposition</vt:lpstr>
      <vt:lpstr>HTTP Response Codes</vt:lpstr>
      <vt:lpstr>HTTP Cookies</vt:lpstr>
      <vt:lpstr>Cookies – Example</vt:lpstr>
      <vt:lpstr>AJAX</vt:lpstr>
      <vt:lpstr>What is AJAX ?</vt:lpstr>
      <vt:lpstr>Web Developer Tools</vt:lpstr>
      <vt:lpstr>HTTP Tools for Developers</vt:lpstr>
      <vt:lpstr>Overview of Node.js</vt:lpstr>
      <vt:lpstr>Overview of Node.js</vt:lpstr>
      <vt:lpstr>Installation</vt:lpstr>
      <vt:lpstr>How to Use</vt:lpstr>
      <vt:lpstr>NPM Packages</vt:lpstr>
      <vt:lpstr>Configuration (package.json)</vt:lpstr>
      <vt:lpstr>IDE Setup</vt:lpstr>
      <vt:lpstr>Configuring Visual Studio Code</vt:lpstr>
      <vt:lpstr>The Event Loop</vt:lpstr>
      <vt:lpstr>The Event Loop</vt:lpstr>
      <vt:lpstr>Stack Execution</vt:lpstr>
      <vt:lpstr>Stack Execution</vt:lpstr>
      <vt:lpstr>Stack Execution</vt:lpstr>
      <vt:lpstr>The Event Loop</vt:lpstr>
      <vt:lpstr>The Event Loop</vt:lpstr>
      <vt:lpstr>The Event Loop</vt:lpstr>
      <vt:lpstr>Asynchronous Code</vt:lpstr>
      <vt:lpstr>Asynchronous Code</vt:lpstr>
      <vt:lpstr>Conventions</vt:lpstr>
      <vt:lpstr>Asynchronous Code in ES6</vt:lpstr>
      <vt:lpstr>Using Modules</vt:lpstr>
      <vt:lpstr>What is a Module?</vt:lpstr>
      <vt:lpstr>How To Use Modules</vt:lpstr>
      <vt:lpstr>Built-in Modules</vt:lpstr>
      <vt:lpstr>Your Modules</vt:lpstr>
      <vt:lpstr>Third-Party Modules</vt:lpstr>
      <vt:lpstr>Node.js Web Server</vt:lpstr>
      <vt:lpstr>What Do the Web Servers Do? (Again)</vt:lpstr>
      <vt:lpstr>A Simple Node.js Web Server</vt:lpstr>
      <vt:lpstr>Summary</vt:lpstr>
      <vt:lpstr>HTTP and Node.js Introduction</vt:lpstr>
      <vt:lpstr>License</vt:lpstr>
      <vt:lpstr>Trainings @ Software University (SoftUni)</vt:lpstr>
    </vt:vector>
  </TitlesOfParts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&amp; Node.js</dc:title>
  <dc:subject>Software Development Course</dc:subject>
  <dc:creator>Software University Foundation</dc:creator>
  <cp:keywords>Expressjs, Software University, SoftUni, programming, coding, software development, education, training, course</cp:keywords>
  <dc:description>Software University Foundation - http://softuni.foundation/</dc:description>
  <cp:lastModifiedBy>Потребител на Windows</cp:lastModifiedBy>
  <cp:revision>109</cp:revision>
  <dcterms:created xsi:type="dcterms:W3CDTF">2014-01-02T17:00:34Z</dcterms:created>
  <dcterms:modified xsi:type="dcterms:W3CDTF">2018-05-21T11:27:00Z</dcterms:modified>
  <cp:category>JS, JavaScript, Node, Express,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